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58" r:id="rId5"/>
    <p:sldId id="321" r:id="rId6"/>
    <p:sldId id="347" r:id="rId7"/>
    <p:sldId id="377" r:id="rId8"/>
    <p:sldId id="372" r:id="rId9"/>
    <p:sldId id="363" r:id="rId10"/>
    <p:sldId id="365" r:id="rId11"/>
    <p:sldId id="378" r:id="rId12"/>
    <p:sldId id="371" r:id="rId13"/>
    <p:sldId id="361" r:id="rId14"/>
    <p:sldId id="364" r:id="rId15"/>
    <p:sldId id="373" r:id="rId16"/>
    <p:sldId id="380" r:id="rId17"/>
    <p:sldId id="370" r:id="rId18"/>
    <p:sldId id="374" r:id="rId19"/>
    <p:sldId id="379" r:id="rId20"/>
    <p:sldId id="376"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R" initials="PMR" lastIdx="4" clrIdx="0"/>
  <p:cmAuthor id="1" name="MSFOCB-belgium-covid-HP" initials="MS" lastIdx="4" clrIdx="1">
    <p:extLst>
      <p:ext uri="{19B8F6BF-5375-455C-9EA6-DF929625EA0E}">
        <p15:presenceInfo xmlns:p15="http://schemas.microsoft.com/office/powerpoint/2012/main" userId="S::msfocb-belgium-covid-hp@brussels.msf.org::c7df79ed-abbe-4785-9276-9bac47989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E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40" autoAdjust="0"/>
  </p:normalViewPr>
  <p:slideViewPr>
    <p:cSldViewPr snapToGrid="0">
      <p:cViewPr varScale="1">
        <p:scale>
          <a:sx n="39" d="100"/>
          <a:sy n="39" d="100"/>
        </p:scale>
        <p:origin x="168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377003-09C9-4FEC-BCB8-57257A7C4B17}" type="datetimeFigureOut">
              <a:rPr lang="fr-BE" smtClean="0"/>
              <a:t>26-08-20</a:t>
            </a:fld>
            <a:endParaRPr lang="fr-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C1C1A9-EE90-4A27-A5E7-CF2D806E782D}" type="slidenum">
              <a:rPr lang="fr-BE" smtClean="0"/>
              <a:t>‹#›</a:t>
            </a:fld>
            <a:endParaRPr lang="fr-BE"/>
          </a:p>
        </p:txBody>
      </p:sp>
    </p:spTree>
    <p:extLst>
      <p:ext uri="{BB962C8B-B14F-4D97-AF65-F5344CB8AC3E}">
        <p14:creationId xmlns:p14="http://schemas.microsoft.com/office/powerpoint/2010/main" val="318924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Voorstelling</a:t>
            </a:r>
            <a:endParaRPr lang="fr-BE" dirty="0"/>
          </a:p>
          <a:p>
            <a:endParaRPr lang="fr-BE" dirty="0"/>
          </a:p>
          <a:p>
            <a:r>
              <a:rPr lang="fr-BE" dirty="0"/>
              <a:t>Op dit moment van </a:t>
            </a:r>
            <a:r>
              <a:rPr lang="fr-BE" dirty="0" err="1"/>
              <a:t>toepassing</a:t>
            </a:r>
            <a:endParaRPr lang="en-GB" dirty="0"/>
          </a:p>
        </p:txBody>
      </p:sp>
      <p:sp>
        <p:nvSpPr>
          <p:cNvPr id="4" name="Slide Number Placeholder 3"/>
          <p:cNvSpPr>
            <a:spLocks noGrp="1"/>
          </p:cNvSpPr>
          <p:nvPr>
            <p:ph type="sldNum" sz="quarter" idx="5"/>
          </p:nvPr>
        </p:nvSpPr>
        <p:spPr/>
        <p:txBody>
          <a:bodyPr/>
          <a:lstStyle/>
          <a:p>
            <a:fld id="{48C1C1A9-EE90-4A27-A5E7-CF2D806E782D}" type="slidenum">
              <a:rPr lang="fr-BE" smtClean="0"/>
              <a:t>1</a:t>
            </a:fld>
            <a:endParaRPr lang="fr-BE"/>
          </a:p>
        </p:txBody>
      </p:sp>
    </p:spTree>
    <p:extLst>
      <p:ext uri="{BB962C8B-B14F-4D97-AF65-F5344CB8AC3E}">
        <p14:creationId xmlns:p14="http://schemas.microsoft.com/office/powerpoint/2010/main" val="36086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cs typeface="Calibri"/>
              </a:rPr>
              <a:t>CCM: corona case manager</a:t>
            </a:r>
          </a:p>
          <a:p>
            <a:r>
              <a:rPr lang="nl-BE" sz="1200" kern="1200" dirty="0">
                <a:solidFill>
                  <a:schemeClr val="tx1"/>
                </a:solidFill>
                <a:effectLst/>
                <a:latin typeface="+mn-lt"/>
                <a:ea typeface="+mn-ea"/>
                <a:cs typeface="+mn-cs"/>
              </a:rPr>
              <a:t>De contact </a:t>
            </a:r>
            <a:r>
              <a:rPr lang="nl-BE" sz="1200" kern="1200" dirty="0" err="1">
                <a:solidFill>
                  <a:schemeClr val="tx1"/>
                </a:solidFill>
                <a:effectLst/>
                <a:latin typeface="+mn-lt"/>
                <a:ea typeface="+mn-ea"/>
                <a:cs typeface="+mn-cs"/>
              </a:rPr>
              <a:t>tracing</a:t>
            </a:r>
            <a:r>
              <a:rPr lang="nl-BE" sz="1200" kern="1200" dirty="0">
                <a:solidFill>
                  <a:schemeClr val="tx1"/>
                </a:solidFill>
                <a:effectLst/>
                <a:latin typeface="+mn-lt"/>
                <a:ea typeface="+mn-ea"/>
                <a:cs typeface="+mn-cs"/>
              </a:rPr>
              <a:t> bestaat in het </a:t>
            </a:r>
            <a:r>
              <a:rPr lang="nl-BE" sz="1200" kern="1200" dirty="0" err="1">
                <a:solidFill>
                  <a:schemeClr val="tx1"/>
                </a:solidFill>
                <a:effectLst/>
                <a:latin typeface="+mn-lt"/>
                <a:ea typeface="+mn-ea"/>
                <a:cs typeface="+mn-cs"/>
              </a:rPr>
              <a:t>belgisch</a:t>
            </a:r>
            <a:r>
              <a:rPr lang="nl-BE" sz="1200" kern="1200" dirty="0">
                <a:solidFill>
                  <a:schemeClr val="tx1"/>
                </a:solidFill>
                <a:effectLst/>
                <a:latin typeface="+mn-lt"/>
                <a:ea typeface="+mn-ea"/>
                <a:cs typeface="+mn-cs"/>
              </a:rPr>
              <a:t> systeem via telefoon of via bezoek. In de meeste andere Europese landen wordt contact </a:t>
            </a:r>
            <a:r>
              <a:rPr lang="nl-BE" sz="1200" kern="1200" dirty="0" err="1">
                <a:solidFill>
                  <a:schemeClr val="tx1"/>
                </a:solidFill>
                <a:effectLst/>
                <a:latin typeface="+mn-lt"/>
                <a:ea typeface="+mn-ea"/>
                <a:cs typeface="+mn-cs"/>
              </a:rPr>
              <a:t>tracing</a:t>
            </a:r>
            <a:r>
              <a:rPr lang="nl-BE" sz="1200" kern="1200" dirty="0">
                <a:solidFill>
                  <a:schemeClr val="tx1"/>
                </a:solidFill>
                <a:effectLst/>
                <a:latin typeface="+mn-lt"/>
                <a:ea typeface="+mn-ea"/>
                <a:cs typeface="+mn-cs"/>
              </a:rPr>
              <a:t> gedaan via een applicatie</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Contactpersonen moeten informatie krijgen over het doel van de controle en de manier waarop deze zal worden uitgevoerd, evenals over wat er zal gebeuren als ze symptomen zouden vertonen. Bovendien is het cruciaal om aan de contactpersonen uit te leggen dat ze, zelfs als ze asymptomatisch blijven, 'zenders' van het SARS-CoV-2-virus kunnen worden en de nodige voorzorgsmaatregelen moeten nemen om dit te vermijden (voldoende fysieke afstand en goede interpersoonlijke hygiëne, uiteindelijk het dragen van een masker wanneer afstand niet kan worden gegarandeerd). </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Aangezien contacten inderdaad (al dan niet symptomatisch) zenders van het SARS-CoV-2-virus zelf kunnen worden, kan het goed zijn om hen te adviseren om tot het einde van de incubatieperiode (14 dagen vanaf het laatste contact met de bekende case/drager) in (zelf)quarantaine te gaan, of, als volledige quarantaine onmogelijk is, strikte hygiënische maatregelen te nemen (inclusief het dragen van een masker (chirurgisch of weefsel), strikte handhygiëne) wanneer ze het huis uit moeten of op een andere manier in de buurt van mensen moeten komen - bv. naar het werk gaan, boodschappen doen, enz. </a:t>
            </a:r>
            <a:endParaRPr lang="en-GB" sz="1200" kern="1200" dirty="0">
              <a:solidFill>
                <a:schemeClr val="tx1"/>
              </a:solidFill>
              <a:effectLst/>
              <a:latin typeface="+mn-lt"/>
              <a:ea typeface="+mn-ea"/>
              <a:cs typeface="+mn-cs"/>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10</a:t>
            </a:fld>
            <a:endParaRPr lang="fr-BE"/>
          </a:p>
        </p:txBody>
      </p:sp>
    </p:spTree>
    <p:extLst>
      <p:ext uri="{BB962C8B-B14F-4D97-AF65-F5344CB8AC3E}">
        <p14:creationId xmlns:p14="http://schemas.microsoft.com/office/powerpoint/2010/main" val="13960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C1C1A9-EE90-4A27-A5E7-CF2D806E782D}" type="slidenum">
              <a:rPr lang="fr-BE" smtClean="0"/>
              <a:t>11</a:t>
            </a:fld>
            <a:endParaRPr lang="fr-BE"/>
          </a:p>
        </p:txBody>
      </p:sp>
    </p:spTree>
    <p:extLst>
      <p:ext uri="{BB962C8B-B14F-4D97-AF65-F5344CB8AC3E}">
        <p14:creationId xmlns:p14="http://schemas.microsoft.com/office/powerpoint/2010/main" val="244549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r>
              <a:rPr lang="nl-NL" dirty="0">
                <a:cs typeface="Calibri"/>
              </a:rPr>
              <a:t>Fysiek afstand nemen = fysiek gescheiden zijn. WHO: 1m/ FOD: 1,5m / AZG: 2m De WHO raadt aan om ten minste 1 meter afstand te houden van anderen. Dit is een algemene maatregel die iedereen zou moeten nemen, zelfs als ze gezond zijn zonder bekende blootstelling aan COVID-19.</a:t>
            </a: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12</a:t>
            </a:fld>
            <a:endParaRPr lang="fr-BE"/>
          </a:p>
        </p:txBody>
      </p:sp>
    </p:spTree>
    <p:extLst>
      <p:ext uri="{BB962C8B-B14F-4D97-AF65-F5344CB8AC3E}">
        <p14:creationId xmlns:p14="http://schemas.microsoft.com/office/powerpoint/2010/main" val="259811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r>
              <a:rPr lang="nl-NL" dirty="0">
                <a:cs typeface="Calibri"/>
              </a:rPr>
              <a:t>Fysiek afstand nemen = fysiek gescheiden zijn. WHO: 1m/ FOD: 1,5m / AZG: 2m De WHO raadt aan om ten minste 1 meter afstand te houden van anderen. Dit is een algemene maatregel die iedereen zou moeten nemen, zelfs als ze gezond zijn zonder bekende blootstelling aan COVID-19.</a:t>
            </a: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13</a:t>
            </a:fld>
            <a:endParaRPr lang="fr-BE"/>
          </a:p>
        </p:txBody>
      </p:sp>
    </p:spTree>
    <p:extLst>
      <p:ext uri="{BB962C8B-B14F-4D97-AF65-F5344CB8AC3E}">
        <p14:creationId xmlns:p14="http://schemas.microsoft.com/office/powerpoint/2010/main" val="125902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Bron: ITG</a:t>
            </a:r>
          </a:p>
          <a:p>
            <a:r>
              <a:rPr lang="nl-BE" sz="1200" kern="1200" dirty="0">
                <a:solidFill>
                  <a:schemeClr val="tx1"/>
                </a:solidFill>
                <a:effectLst/>
                <a:latin typeface="+mn-lt"/>
                <a:ea typeface="+mn-ea"/>
                <a:cs typeface="+mn-cs"/>
              </a:rPr>
              <a:t>Thuisisolatie: zowel de patiënt/index als zijn of haar </a:t>
            </a:r>
            <a:r>
              <a:rPr lang="nl-BE" sz="1200" kern="1200" dirty="0" err="1">
                <a:solidFill>
                  <a:schemeClr val="tx1"/>
                </a:solidFill>
                <a:effectLst/>
                <a:latin typeface="+mn-lt"/>
                <a:ea typeface="+mn-ea"/>
                <a:cs typeface="+mn-cs"/>
              </a:rPr>
              <a:t>hoogrisicocontacten</a:t>
            </a:r>
            <a:r>
              <a:rPr lang="nl-BE" sz="1200" kern="1200" dirty="0">
                <a:solidFill>
                  <a:schemeClr val="tx1"/>
                </a:solidFill>
                <a:effectLst/>
                <a:latin typeface="+mn-lt"/>
                <a:ea typeface="+mn-ea"/>
                <a:cs typeface="+mn-cs"/>
              </a:rPr>
              <a:t> dienen thuis te blijven om verdere verspreiding tegen te gaan. De haalbaarheid daarvan hangt sterk af van huisvestiging, sociaal netwerk en kennis van de ziekte.</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Regels voor de lengte van thuisisolatie (ITG)</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1) Voor de indexpatiënt De huisarts zal minimaal 7 dagen thuisisolatie na de start van de symptomen voorschrijven aan de indexpatiënt. Na deze periode neemt de patiënt terug contact op met de huisarts, en kan deze periode eventueel nog verlengd worden. De patiënt moet namelijk minimaal 3 dagen symptoomvrij zijn. In sommige gevallen met veel besmettingen binnen een gezin is het eenvoudiger om het volledige gezin twee weken te isoleren en daarna te bekijken wie er uit isolatie kan. Asymptomatische index patiënten moeten 14 dagen in zelfisolatie na afname van de positieve test, of tot wanneer een eerstvolgende test negatief is. </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2) Voor hoog-risico contacten Huisgenoten en andere hoog-risicocontacten van de indexpatiënt moeten gedurende 14 dagen in thuisisolatie (14 dagen vanaf het moment dat het laatste risicocontact met de positieve index case plaatsvond). Deze contacten worden aangeraden zich ook te laten testen. Indien deze test negatief is, kan bij een volgende negatieve test 10 dagen na afname van de eerste test, de thuisisolatie iets vroeger worden stopgezet. Indien een quarantaine attest noodzakelijk is (bv. voor de werkgever), dan dient dit bij de huisarts te worden aangevraagd. Zo nodig kan de casemanager daarbij helpen.</a:t>
            </a:r>
          </a:p>
          <a:p>
            <a:endParaRPr lang="en-GB" sz="1200" kern="1200" dirty="0">
              <a:solidFill>
                <a:schemeClr val="tx1"/>
              </a:solidFill>
              <a:effectLst/>
              <a:latin typeface="+mn-lt"/>
              <a:ea typeface="+mn-ea"/>
              <a:cs typeface="+mn-cs"/>
            </a:endParaRPr>
          </a:p>
          <a:p>
            <a:r>
              <a:rPr lang="nl-NL" dirty="0">
                <a:cs typeface="Calibri"/>
              </a:rPr>
              <a:t>Mensen die in direct contact geweest zijn met een patiënt met een bewezen COVID-19 infectie moeten 14 dagen in quarantaine gaan. Ook als de COVID-19 test negatief is, moeten ze in quarantaine blijven omdat de infectie tot 14 dagen na het laatste contact met een besmette patiënt kan optreden.</a:t>
            </a:r>
          </a:p>
          <a:p>
            <a:endParaRPr lang="nl-NL" dirty="0">
              <a:cs typeface="Calibri"/>
            </a:endParaRPr>
          </a:p>
          <a:p>
            <a:r>
              <a:rPr lang="nl-NL" dirty="0">
                <a:cs typeface="Calibri"/>
              </a:rPr>
              <a:t>Mensen die in direct contact geweest zijn met een patiënt met een bewezen COVID-19 infectie moeten 14 dagen in quarantaine blijven. Als de mensen in quarantaine een positieve COVID-19 test krijgen tijdens de quarantaine is, moeten ze in quarantaine blijven tot drie dagen na het verdwijnen van de symptomen. Het kan dus zijn dat in een groep van mensen die in quarantaine moeten, de mensen die een positieve COVID-19 test hebben minder lang in quarantaine moeten blijven dan diegenen die negatief blijven.</a:t>
            </a:r>
            <a:endParaRPr lang="fr-BE" dirty="0">
              <a:cs typeface="Calibri"/>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14</a:t>
            </a:fld>
            <a:endParaRPr lang="fr-BE"/>
          </a:p>
        </p:txBody>
      </p:sp>
    </p:spTree>
    <p:extLst>
      <p:ext uri="{BB962C8B-B14F-4D97-AF65-F5344CB8AC3E}">
        <p14:creationId xmlns:p14="http://schemas.microsoft.com/office/powerpoint/2010/main" val="6671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r>
              <a:rPr lang="nl-BE" sz="1200" kern="1200" dirty="0">
                <a:solidFill>
                  <a:schemeClr val="tx1"/>
                </a:solidFill>
                <a:effectLst/>
                <a:latin typeface="+mn-lt"/>
                <a:ea typeface="+mn-ea"/>
                <a:cs typeface="+mn-cs"/>
              </a:rPr>
              <a:t>Quarantaine is een harde maatregel, zeker als de in quarantaine geplaatste persoon geen enkele vorm van sociale interactie mag hebben (wat het idee van quarantaine is) en voor een aanzienlijke tijd in de geïdentificeerde plaats van quarantaine moet blijven. Dit zal in veel contexten tot gevolg hebben dat het onmogelijk is om enige </a:t>
            </a:r>
            <a:r>
              <a:rPr lang="nl-BE" sz="1200" kern="1200" dirty="0" err="1">
                <a:solidFill>
                  <a:schemeClr val="tx1"/>
                </a:solidFill>
                <a:effectLst/>
                <a:latin typeface="+mn-lt"/>
                <a:ea typeface="+mn-ea"/>
                <a:cs typeface="+mn-cs"/>
              </a:rPr>
              <a:t>inkomensgenererende</a:t>
            </a:r>
            <a:r>
              <a:rPr lang="nl-BE" sz="1200" kern="1200" dirty="0">
                <a:solidFill>
                  <a:schemeClr val="tx1"/>
                </a:solidFill>
                <a:effectLst/>
                <a:latin typeface="+mn-lt"/>
                <a:ea typeface="+mn-ea"/>
                <a:cs typeface="+mn-cs"/>
              </a:rPr>
              <a:t> activiteit uit te voeren en dat de kwetsbaarheid van de persoon en zijn of haar familie aanzienlijk toeneemt.   Voorwaarde is dat de in quarantaine geplaatste persoon toegang heeft tot alle faciliteiten die nodig zijn om in zijn of haar basisbehoeften te voorzien - inclusief toegang tot sanitaire voorzieningen, voedsel en water (die door familieleden of buren kunnen worden meegebracht), </a:t>
            </a:r>
            <a:endParaRPr lang="en-GB"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Als het in quarantaine plaatsen van blootgestelde/(potentieel) geïnfecteerde mensen onmogelijk is en/of het in quarantaine plaatsen van mensen kan niet volledig worden uitgevoerd (bv. een persoon moet nog steeds naar buiten om zijn/haar eigen voedsel te kopen), moeten alternatieve maatregelen worden geadviseerd om besmetting van blootgestelde mensen te voorkomen. Dit kan zijn: het dragen van een masker (om te voorkomen dat het virus op anderen wordt overgedragen), strenge handhygiëne, enz.</a:t>
            </a:r>
            <a:endParaRPr lang="en-GB" sz="1200" kern="1200" dirty="0">
              <a:solidFill>
                <a:schemeClr val="tx1"/>
              </a:solidFill>
              <a:effectLst/>
              <a:latin typeface="+mn-lt"/>
              <a:ea typeface="+mn-ea"/>
              <a:cs typeface="+mn-cs"/>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15</a:t>
            </a:fld>
            <a:endParaRPr lang="fr-BE"/>
          </a:p>
        </p:txBody>
      </p:sp>
    </p:spTree>
    <p:extLst>
      <p:ext uri="{BB962C8B-B14F-4D97-AF65-F5344CB8AC3E}">
        <p14:creationId xmlns:p14="http://schemas.microsoft.com/office/powerpoint/2010/main" val="227281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C1C1A9-EE90-4A27-A5E7-CF2D806E782D}" type="slidenum">
              <a:rPr lang="fr-BE" smtClean="0"/>
              <a:t>16</a:t>
            </a:fld>
            <a:endParaRPr lang="fr-BE"/>
          </a:p>
        </p:txBody>
      </p:sp>
    </p:spTree>
    <p:extLst>
      <p:ext uri="{BB962C8B-B14F-4D97-AF65-F5344CB8AC3E}">
        <p14:creationId xmlns:p14="http://schemas.microsoft.com/office/powerpoint/2010/main" val="2757825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17</a:t>
            </a:fld>
            <a:endParaRPr lang="fr-BE"/>
          </a:p>
        </p:txBody>
      </p:sp>
    </p:spTree>
    <p:extLst>
      <p:ext uri="{BB962C8B-B14F-4D97-AF65-F5344CB8AC3E}">
        <p14:creationId xmlns:p14="http://schemas.microsoft.com/office/powerpoint/2010/main" val="254778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1C1A9-EE90-4A27-A5E7-CF2D806E782D}" type="slidenum">
              <a:rPr lang="fr-BE" smtClean="0"/>
              <a:t>2</a:t>
            </a:fld>
            <a:endParaRPr lang="fr-BE"/>
          </a:p>
        </p:txBody>
      </p:sp>
    </p:spTree>
    <p:extLst>
      <p:ext uri="{BB962C8B-B14F-4D97-AF65-F5344CB8AC3E}">
        <p14:creationId xmlns:p14="http://schemas.microsoft.com/office/powerpoint/2010/main" val="124583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Wanneer</a:t>
            </a:r>
          </a:p>
          <a:p>
            <a:r>
              <a:rPr lang="nl-NL" dirty="0">
                <a:cs typeface="Calibri"/>
              </a:rPr>
              <a:t>Heb je één van de volgende symptomen ? Blijf thuis en contacteer je huisarts. Doe dit ook bij lichte symptomen:</a:t>
            </a:r>
          </a:p>
          <a:p>
            <a:r>
              <a:rPr lang="nl-NL" dirty="0">
                <a:cs typeface="Calibri"/>
              </a:rPr>
              <a:t>    Hoest</a:t>
            </a:r>
          </a:p>
          <a:p>
            <a:r>
              <a:rPr lang="nl-NL" dirty="0">
                <a:cs typeface="Calibri"/>
              </a:rPr>
              <a:t>    Ademhalingsmoeilijkheden</a:t>
            </a:r>
          </a:p>
          <a:p>
            <a:r>
              <a:rPr lang="nl-NL" dirty="0">
                <a:cs typeface="Calibri"/>
              </a:rPr>
              <a:t>    Koorts</a:t>
            </a:r>
          </a:p>
          <a:p>
            <a:r>
              <a:rPr lang="nl-NL" dirty="0">
                <a:cs typeface="Calibri"/>
              </a:rPr>
              <a:t>    Pijnklachten</a:t>
            </a:r>
          </a:p>
          <a:p>
            <a:r>
              <a:rPr lang="nl-NL" dirty="0">
                <a:cs typeface="Calibri"/>
              </a:rPr>
              <a:t>    Moeheid</a:t>
            </a:r>
          </a:p>
          <a:p>
            <a:r>
              <a:rPr lang="nl-NL" dirty="0">
                <a:cs typeface="Calibri"/>
              </a:rPr>
              <a:t>    Smaakverlies en/of verlies van de reukzin</a:t>
            </a:r>
          </a:p>
          <a:p>
            <a:r>
              <a:rPr lang="nl-NL" dirty="0">
                <a:cs typeface="Calibri"/>
              </a:rPr>
              <a:t>    Diarree</a:t>
            </a:r>
          </a:p>
          <a:p>
            <a:r>
              <a:rPr lang="nl-NL" dirty="0">
                <a:cs typeface="Calibri"/>
              </a:rPr>
              <a:t>Als de huisarts vermoedt dat je Covid-19 hebt, zal hij of zij jou testen of je doorverwijzen naar het triagecentrum bij jou in de buurt. Die test wordt de dag zelf nog opgestuurd naar het labo dat jouw test zal analyseren.</a:t>
            </a:r>
          </a:p>
          <a:p>
            <a:r>
              <a:rPr lang="nl-NL" dirty="0">
                <a:cs typeface="Calibri"/>
              </a:rPr>
              <a:t>Nauw contact met een besmet persoon</a:t>
            </a:r>
          </a:p>
          <a:p>
            <a:r>
              <a:rPr lang="nl-NL" dirty="0">
                <a:cs typeface="Calibri"/>
              </a:rPr>
              <a:t>Uit een rode zone in het buitenland: formulier invullen.</a:t>
            </a:r>
          </a:p>
          <a:p>
            <a:r>
              <a:rPr lang="nl-NL" dirty="0">
                <a:cs typeface="Calibri"/>
              </a:rPr>
              <a:t>PCR test doen voor vertrek: behandelende arts bespreken: test wordt niet vergoed (€46,81)</a:t>
            </a:r>
          </a:p>
          <a:p>
            <a:r>
              <a:rPr lang="nl-NL" dirty="0">
                <a:cs typeface="Calibri"/>
              </a:rPr>
              <a:t>Serologische test voor antilichamen: via behandelende arts (bepaalde doelgroep terugbetaling, indien niet: €9,6)</a:t>
            </a:r>
          </a:p>
          <a:p>
            <a:endParaRPr lang="nl-NL" dirty="0">
              <a:cs typeface="Calibri"/>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3</a:t>
            </a:fld>
            <a:endParaRPr lang="fr-BE"/>
          </a:p>
        </p:txBody>
      </p:sp>
    </p:spTree>
    <p:extLst>
      <p:ext uri="{BB962C8B-B14F-4D97-AF65-F5344CB8AC3E}">
        <p14:creationId xmlns:p14="http://schemas.microsoft.com/office/powerpoint/2010/main" val="321862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r>
              <a:rPr lang="nl-NL" dirty="0">
                <a:cs typeface="Calibri"/>
              </a:rPr>
              <a:t>Er zijn verschillende diagnostisch tests die gebruikt kunnen worden voor COVID-19 epidemie. Helaas hebben ze allemaal enkele belangrijke problemen waar rekening moet worden mee gehouden.  </a:t>
            </a:r>
          </a:p>
          <a:p>
            <a:r>
              <a:rPr lang="nl-NL" dirty="0">
                <a:cs typeface="Calibri"/>
              </a:rPr>
              <a:t>PCR:  De polymerasekettingreactie[1] (PCR, van polymerase chain </a:t>
            </a:r>
            <a:r>
              <a:rPr lang="nl-NL" dirty="0" err="1">
                <a:cs typeface="Calibri"/>
              </a:rPr>
              <a:t>reaction</a:t>
            </a:r>
            <a:r>
              <a:rPr lang="nl-NL" dirty="0">
                <a:cs typeface="Calibri"/>
              </a:rPr>
              <a:t>), Met een wattenstaaf wordt een uitstrijkje genomen uit de neus en keel. Dit wordt naar een laboratorium gestuurd voor de PCR-test. </a:t>
            </a:r>
          </a:p>
          <a:p>
            <a:r>
              <a:rPr lang="nl-NL" dirty="0">
                <a:cs typeface="Calibri"/>
              </a:rPr>
              <a:t>Snelle serumtests op basis van antilichamen: Het gebruik van deze tests wordt daarom niet aanbevolen om beslissingen te nemen op individueel niveau, noch voor isolatie, noch voor de bescherming die de patiënt nodig heeft, maar ze kunnen wel worden gebruikt om de (geslaagde) blootstelling aan/infectie met SARS-CoV-2 van bepaalde bevolkingsgroepen te onderzoeken (en geven zo informatie over bijvoorbeeld risicogroepen, </a:t>
            </a:r>
            <a:r>
              <a:rPr lang="nl-NL" dirty="0" err="1">
                <a:cs typeface="Calibri"/>
              </a:rPr>
              <a:t>risicosettings</a:t>
            </a:r>
            <a:r>
              <a:rPr lang="nl-NL" dirty="0">
                <a:cs typeface="Calibri"/>
              </a:rPr>
              <a:t>) in het kader van enquêtes. (</a:t>
            </a:r>
            <a:r>
              <a:rPr lang="nl-NL" dirty="0" err="1">
                <a:cs typeface="Calibri"/>
              </a:rPr>
              <a:t>sherlog</a:t>
            </a:r>
            <a:r>
              <a:rPr lang="nl-NL" dirty="0">
                <a:cs typeface="Calibri"/>
              </a:rPr>
              <a:t>)</a:t>
            </a:r>
          </a:p>
          <a:p>
            <a:endParaRPr lang="nl-NL" dirty="0">
              <a:cs typeface="Calibri"/>
            </a:endParaRPr>
          </a:p>
          <a:p>
            <a:endParaRPr lang="nl-NL" dirty="0">
              <a:cs typeface="Calibri"/>
            </a:endParaRPr>
          </a:p>
          <a:p>
            <a:r>
              <a:rPr lang="nl-NL" dirty="0">
                <a:cs typeface="Calibri"/>
              </a:rPr>
              <a:t>Vergeet bij het testen niet om psychosociale ondersteuning te bieden aan mensen die moeite hebben om (emotioneel, psychologisch) het feit van het testen en de mogelijke uitkomsten ervan te beheersen. Zorg voor ondersteuning bij het omgaan (met de uitslag) en de mogelijke daarmee samenhangende stress en angst (bijv. stress om geïsoleerd te raken van naasten, stress om ernstig ziek te worden, etc.) - zie Psychologische begeleiding voor een meer diepgaand advies. Besteed ook aandacht aan het uitleggen van de interpretatie van het testresultaat en de mogelijke gevolgen ervan (mogelijke maatregelen zoals isolatie, quarantaine, ... die nodig kunnen zijn).</a:t>
            </a: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4</a:t>
            </a:fld>
            <a:endParaRPr lang="fr-BE"/>
          </a:p>
        </p:txBody>
      </p:sp>
    </p:spTree>
    <p:extLst>
      <p:ext uri="{BB962C8B-B14F-4D97-AF65-F5344CB8AC3E}">
        <p14:creationId xmlns:p14="http://schemas.microsoft.com/office/powerpoint/2010/main" val="414109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r>
              <a:rPr lang="nl-NL" dirty="0">
                <a:cs typeface="Calibri"/>
              </a:rPr>
              <a:t>Symptomatisch: telefonisch contact met huisarts: hijzelf test of doorverwijzing naar het triagecentrum in de buurt. (Triagelijn in het weekend tussen 8u-16u naar het oproepnummer 03 376 95 95)</a:t>
            </a:r>
          </a:p>
          <a:p>
            <a:r>
              <a:rPr lang="nl-NL" dirty="0">
                <a:cs typeface="Calibri"/>
              </a:rPr>
              <a:t>4 triagepunten: in centrum (ziekenhuis GZA Sint-</a:t>
            </a:r>
            <a:r>
              <a:rPr lang="nl-NL" dirty="0" err="1">
                <a:cs typeface="Calibri"/>
              </a:rPr>
              <a:t>Vincentius</a:t>
            </a:r>
            <a:r>
              <a:rPr lang="nl-NL" dirty="0">
                <a:cs typeface="Calibri"/>
              </a:rPr>
              <a:t>), oosten (naast AZ Monica), noorden en zuiden (naast UZA) van de stad. Enkel via doorverwijzing van de huisarts. Enkel op afspraak via de huisarts.</a:t>
            </a:r>
          </a:p>
          <a:p>
            <a:r>
              <a:rPr lang="nl-NL" dirty="0">
                <a:cs typeface="Calibri"/>
              </a:rPr>
              <a:t>Asymptomatisch: Vanaf donderdag 6 augustus opent testdorp </a:t>
            </a:r>
            <a:r>
              <a:rPr lang="nl-NL" dirty="0" err="1">
                <a:cs typeface="Calibri"/>
              </a:rPr>
              <a:t>TestCovid</a:t>
            </a:r>
            <a:r>
              <a:rPr lang="nl-NL" dirty="0">
                <a:cs typeface="Calibri"/>
              </a:rPr>
              <a:t> aan Spoor Oost. Mensen zonder symptomen van het coronavirus én met PCR-code/activatiecode voor een COVID-19 test kunnen zich na registratie laten testen en van de 9 districten van de stad Antwerpen. De </a:t>
            </a:r>
            <a:r>
              <a:rPr lang="nl-NL" dirty="0" err="1">
                <a:cs typeface="Calibri"/>
              </a:rPr>
              <a:t>activitatiecode</a:t>
            </a:r>
            <a:r>
              <a:rPr lang="nl-NL" dirty="0">
                <a:cs typeface="Calibri"/>
              </a:rPr>
              <a:t> kan verkregen worden via een contactonderzoeker van het </a:t>
            </a:r>
            <a:r>
              <a:rPr lang="nl-NL" dirty="0" err="1">
                <a:cs typeface="Calibri"/>
              </a:rPr>
              <a:t>callcentrum</a:t>
            </a:r>
            <a:r>
              <a:rPr lang="nl-NL" dirty="0">
                <a:cs typeface="Calibri"/>
              </a:rPr>
              <a:t> of </a:t>
            </a:r>
            <a:r>
              <a:rPr lang="nl-NL" dirty="0" err="1">
                <a:cs typeface="Calibri"/>
              </a:rPr>
              <a:t>lokal</a:t>
            </a:r>
            <a:r>
              <a:rPr lang="nl-NL" dirty="0">
                <a:cs typeface="Calibri"/>
              </a:rPr>
              <a:t> contact </a:t>
            </a:r>
            <a:r>
              <a:rPr lang="nl-NL" dirty="0" err="1">
                <a:cs typeface="Calibri"/>
              </a:rPr>
              <a:t>tracing</a:t>
            </a:r>
            <a:r>
              <a:rPr lang="nl-NL" dirty="0">
                <a:cs typeface="Calibri"/>
              </a:rPr>
              <a:t> of na terugkeer uit een risicogebied in het buitenland wanneer het verplichte elektronische reisformulier werd ingevuld “public health passenger </a:t>
            </a:r>
            <a:r>
              <a:rPr lang="nl-NL" dirty="0" err="1">
                <a:cs typeface="Calibri"/>
              </a:rPr>
              <a:t>locator</a:t>
            </a:r>
            <a:r>
              <a:rPr lang="nl-NL" dirty="0">
                <a:cs typeface="Calibri"/>
              </a:rPr>
              <a:t>”. Enkel op afspraak.</a:t>
            </a:r>
          </a:p>
          <a:p>
            <a:r>
              <a:rPr lang="nl-NL" dirty="0">
                <a:cs typeface="Calibri"/>
              </a:rPr>
              <a:t>https://antwerpen.testcovid.be/ </a:t>
            </a: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5</a:t>
            </a:fld>
            <a:endParaRPr lang="fr-BE"/>
          </a:p>
        </p:txBody>
      </p:sp>
    </p:spTree>
    <p:extLst>
      <p:ext uri="{BB962C8B-B14F-4D97-AF65-F5344CB8AC3E}">
        <p14:creationId xmlns:p14="http://schemas.microsoft.com/office/powerpoint/2010/main" val="220737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C1C1A9-EE90-4A27-A5E7-CF2D806E782D}" type="slidenum">
              <a:rPr lang="fr-BE" smtClean="0"/>
              <a:t>6</a:t>
            </a:fld>
            <a:endParaRPr lang="fr-BE"/>
          </a:p>
        </p:txBody>
      </p:sp>
    </p:spTree>
    <p:extLst>
      <p:ext uri="{BB962C8B-B14F-4D97-AF65-F5344CB8AC3E}">
        <p14:creationId xmlns:p14="http://schemas.microsoft.com/office/powerpoint/2010/main" val="19178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cs typeface="Calibri"/>
            </a:endParaRP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7</a:t>
            </a:fld>
            <a:endParaRPr lang="fr-BE"/>
          </a:p>
        </p:txBody>
      </p:sp>
    </p:spTree>
    <p:extLst>
      <p:ext uri="{BB962C8B-B14F-4D97-AF65-F5344CB8AC3E}">
        <p14:creationId xmlns:p14="http://schemas.microsoft.com/office/powerpoint/2010/main" val="20878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Elke persoon die contact had met een COVID-19 geval binnen een tijdspanne die varieert van 48 uur voor het begin van de symptomen van het geval tot 14 dagen na het begin van de symptomen. </a:t>
            </a:r>
          </a:p>
          <a:p>
            <a:r>
              <a:rPr lang="nl-NL" dirty="0">
                <a:cs typeface="Calibri"/>
              </a:rPr>
              <a:t> Als de index/patiënt geen symptomen had, wordt een contactpersoon gedefinieerd als iemand die contact had met de zaak binnen een tijdsbestek van 48 uur voor het nemen van de steekproef die leidde tot bevestiging, tot 14 dagen na het nemen van de steekproef.</a:t>
            </a:r>
          </a:p>
          <a:p>
            <a:endParaRPr lang="nl-NL" dirty="0">
              <a:cs typeface="Calibri"/>
            </a:endParaRPr>
          </a:p>
          <a:p>
            <a:r>
              <a:rPr lang="nl-NL" dirty="0">
                <a:cs typeface="Calibri"/>
              </a:rPr>
              <a:t>Hoog risico contacten: </a:t>
            </a:r>
          </a:p>
          <a:p>
            <a:r>
              <a:rPr lang="nl-NL" dirty="0">
                <a:cs typeface="Calibri"/>
              </a:rPr>
              <a:t>-	waren op minder dan 2 m/ 1,5m??? van de index patiënt gedurende langer dan 15 minuten </a:t>
            </a:r>
          </a:p>
          <a:p>
            <a:r>
              <a:rPr lang="nl-NL" dirty="0">
                <a:cs typeface="Calibri"/>
              </a:rPr>
              <a:t>-	waren langer dan 15 minuten in dezelfde kamer/gesloten omgeving met index patiënt waarbij 2 meter niet altijd gerespecteerd werd en/of waarbij voorwerpen werden gedeeld </a:t>
            </a:r>
          </a:p>
          <a:p>
            <a:r>
              <a:rPr lang="nl-NL" dirty="0">
                <a:cs typeface="Calibri"/>
              </a:rPr>
              <a:t>-	maakte lichamelijk contact met de index patiënt of diens lichaamsvloeistoffen (aanraking, kus, hand geven, zelfde toilet bezocht….)</a:t>
            </a:r>
          </a:p>
          <a:p>
            <a:endParaRPr lang="fr-BE" dirty="0">
              <a:cs typeface="Calibri"/>
            </a:endParaRPr>
          </a:p>
        </p:txBody>
      </p:sp>
      <p:sp>
        <p:nvSpPr>
          <p:cNvPr id="4" name="Slide Number Placeholder 3"/>
          <p:cNvSpPr>
            <a:spLocks noGrp="1"/>
          </p:cNvSpPr>
          <p:nvPr>
            <p:ph type="sldNum" sz="quarter" idx="5"/>
          </p:nvPr>
        </p:nvSpPr>
        <p:spPr/>
        <p:txBody>
          <a:bodyPr/>
          <a:lstStyle/>
          <a:p>
            <a:fld id="{48C1C1A9-EE90-4A27-A5E7-CF2D806E782D}" type="slidenum">
              <a:rPr lang="fr-BE" smtClean="0"/>
              <a:t>8</a:t>
            </a:fld>
            <a:endParaRPr lang="fr-BE"/>
          </a:p>
        </p:txBody>
      </p:sp>
    </p:spTree>
    <p:extLst>
      <p:ext uri="{BB962C8B-B14F-4D97-AF65-F5344CB8AC3E}">
        <p14:creationId xmlns:p14="http://schemas.microsoft.com/office/powerpoint/2010/main" val="24543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0" i="0" dirty="0">
                <a:cs typeface="Calibri"/>
              </a:rPr>
              <a:t>Bron; ITG, </a:t>
            </a:r>
            <a:r>
              <a:rPr lang="fr-BE" b="0" i="0" dirty="0" err="1">
                <a:cs typeface="Calibri"/>
              </a:rPr>
              <a:t>Stad</a:t>
            </a:r>
            <a:r>
              <a:rPr lang="fr-BE" b="0" i="0" dirty="0">
                <a:cs typeface="Calibri"/>
              </a:rPr>
              <a:t> Antwerpen en VRGT: </a:t>
            </a:r>
            <a:r>
              <a:rPr lang="fr-BE" b="0" i="0" dirty="0" err="1">
                <a:cs typeface="Calibri"/>
              </a:rPr>
              <a:t>opleiding</a:t>
            </a:r>
            <a:r>
              <a:rPr lang="fr-BE" b="0" i="0" dirty="0">
                <a:cs typeface="Calibri"/>
              </a:rPr>
              <a:t> contact </a:t>
            </a:r>
            <a:r>
              <a:rPr lang="fr-BE" b="0" i="0" dirty="0" err="1">
                <a:cs typeface="Calibri"/>
              </a:rPr>
              <a:t>opsporing</a:t>
            </a:r>
            <a:r>
              <a:rPr lang="fr-BE" b="0" i="0" dirty="0">
                <a:cs typeface="Calibri"/>
              </a:rPr>
              <a:t> &amp; management (</a:t>
            </a:r>
            <a:r>
              <a:rPr lang="fr-BE" b="0" i="0" dirty="0" err="1">
                <a:cs typeface="Calibri"/>
              </a:rPr>
              <a:t>Piloot</a:t>
            </a:r>
            <a:r>
              <a:rPr lang="fr-BE" b="0" i="0" dirty="0">
                <a:cs typeface="Calibri"/>
              </a:rPr>
              <a:t> </a:t>
            </a:r>
            <a:r>
              <a:rPr lang="fr-BE" b="0" i="0" dirty="0" err="1">
                <a:cs typeface="Calibri"/>
              </a:rPr>
              <a:t>project</a:t>
            </a:r>
            <a:r>
              <a:rPr lang="fr-BE" b="0" i="0" dirty="0">
                <a:cs typeface="Calibri"/>
              </a:rPr>
              <a:t> Antwerpen)</a:t>
            </a:r>
          </a:p>
        </p:txBody>
      </p:sp>
      <p:sp>
        <p:nvSpPr>
          <p:cNvPr id="4" name="Slide Number Placeholder 3"/>
          <p:cNvSpPr>
            <a:spLocks noGrp="1"/>
          </p:cNvSpPr>
          <p:nvPr>
            <p:ph type="sldNum" sz="quarter" idx="5"/>
          </p:nvPr>
        </p:nvSpPr>
        <p:spPr/>
        <p:txBody>
          <a:bodyPr/>
          <a:lstStyle/>
          <a:p>
            <a:fld id="{48C1C1A9-EE90-4A27-A5E7-CF2D806E782D}" type="slidenum">
              <a:rPr lang="fr-BE" smtClean="0"/>
              <a:t>9</a:t>
            </a:fld>
            <a:endParaRPr lang="fr-BE"/>
          </a:p>
        </p:txBody>
      </p:sp>
    </p:spTree>
    <p:extLst>
      <p:ext uri="{BB962C8B-B14F-4D97-AF65-F5344CB8AC3E}">
        <p14:creationId xmlns:p14="http://schemas.microsoft.com/office/powerpoint/2010/main" val="16700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28C9-D386-4DC9-AD3F-744E4B49B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291A86CC-1737-4D3C-8ED6-EB8F8B873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ABBD2713-1E2F-4288-9267-6B03CAE7C999}"/>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B3FA3FD0-8437-455D-A6B6-F36426B18508}"/>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FC96E4EA-3117-4540-81A9-B974E72DB349}"/>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303924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EA9D-1BF9-4D34-96B9-69CD745AB4FE}"/>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E4623B1A-FFBB-4791-AC82-B009176029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55E94259-22A5-465C-B889-44B46D48FAC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8B0A424D-DC82-40BD-B443-DBBACB33EE83}"/>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A341E8C-24E1-4608-A1D1-88127988512C}"/>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76585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259FA-DD20-4FA7-BD3B-8B5F52F659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1371DCCB-A2B3-437B-8EA7-0F8E3ED095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D79460FC-39F7-4D1A-B789-0DCFDAC8604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8E4EF784-0172-4492-A5DE-6E0193CD64DD}"/>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8F7C365A-F4D4-435C-8459-CD93DAE51C1B}"/>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427437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BEA6-65AE-49D0-9EEF-0C1C6B00EB9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9FACD8CA-35FC-4C27-B13A-537E0705D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9B31AF3-DF71-430E-BFBB-14BF48407CA8}"/>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7AEEDF17-B2F9-46FF-BF35-B568FDA05F4A}"/>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DF656140-85C6-4E54-BEBD-9E58B4AA68D5}"/>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49035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A879-E3EA-474A-BF64-7E3E038A42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446596D7-274B-40DC-9C38-80B9226BA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5080CD-A3C3-4B28-A27A-A98F01B1CCC3}"/>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A26828C0-E34D-4DD6-8BA4-BC032BC5D96B}"/>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22E47808-0746-4E84-BE01-22D98E6A5E3E}"/>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404909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36D14-0F37-4F11-81DD-65B80D91B976}"/>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F92032B-AB3A-49DD-8DB8-ADCCDA408E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E89381C9-92ED-4119-8A47-70768371E1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4DDA2A1B-3F80-47FF-BCB5-895AB81D7147}"/>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7812D0CF-DD5C-4E41-8EF7-327DE74AFBC4}"/>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305FFDC1-AEE4-402F-95ED-DB42925CDFAC}"/>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05600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BA30-7B50-4D37-B442-11D2666A44B1}"/>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329CC7A2-DEA6-42AB-8787-6B3C55DA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25BF10-BD58-4FBB-8E2D-E514BE5C63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6919420-F14C-4DA0-8432-D3CD71D452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E3E794-B188-45D5-9795-DB8C430123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204BA440-A631-4A09-A2F7-F9701BE318E6}"/>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8" name="Footer Placeholder 7">
            <a:extLst>
              <a:ext uri="{FF2B5EF4-FFF2-40B4-BE49-F238E27FC236}">
                <a16:creationId xmlns:a16="http://schemas.microsoft.com/office/drawing/2014/main" id="{6F2F911A-3722-43FB-A23C-3070E8D2A091}"/>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56E0419C-DAC9-48F5-9AA8-CD843352FE15}"/>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98076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39E7-28F3-4396-833C-F805A0621A99}"/>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6310FCA8-5FD0-420D-BCEA-EFD66073E785}"/>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4" name="Footer Placeholder 3">
            <a:extLst>
              <a:ext uri="{FF2B5EF4-FFF2-40B4-BE49-F238E27FC236}">
                <a16:creationId xmlns:a16="http://schemas.microsoft.com/office/drawing/2014/main" id="{C1AD5D22-AB97-4EF6-831D-DB34737BED75}"/>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7BD8AF87-D25F-4D5D-94EE-3410192F61F4}"/>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04780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D8225-481C-4302-B3D9-2FF394F33490}"/>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3" name="Footer Placeholder 2">
            <a:extLst>
              <a:ext uri="{FF2B5EF4-FFF2-40B4-BE49-F238E27FC236}">
                <a16:creationId xmlns:a16="http://schemas.microsoft.com/office/drawing/2014/main" id="{0E7C1A8C-F530-4D1F-9D1B-7E310E011B54}"/>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58C6008B-3793-4956-A0D9-D75F2F41C537}"/>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58974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DD29-2D51-454D-8196-287006D1C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35FBE77A-5C64-4448-A524-7659B5BD9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C93387C0-C3CD-489B-B584-0F6B6A957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F4C9E2-08B7-40EC-AD4F-4B3DF398DBE0}"/>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2D19BD7F-5357-4A6C-B4B3-6DBE0CA06913}"/>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DA73F67E-7503-4A35-9E3C-C2D4A7579D8D}"/>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161098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EAE0-3111-409E-8616-F48B20494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0D268EEF-FAD9-427B-A042-C16265964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0665511D-792D-4CD4-B8B6-7C948A175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8B66AB-A8E2-41C2-AAE0-B78F45D71F7D}"/>
              </a:ext>
            </a:extLst>
          </p:cNvPr>
          <p:cNvSpPr>
            <a:spLocks noGrp="1"/>
          </p:cNvSpPr>
          <p:nvPr>
            <p:ph type="dt" sz="half" idx="10"/>
          </p:nvPr>
        </p:nvSpPr>
        <p:spPr/>
        <p:txBody>
          <a:bodyPr/>
          <a:lstStyle/>
          <a:p>
            <a:fld id="{37D89C42-98E9-467C-961E-D1E44B46ABCE}" type="datetimeFigureOut">
              <a:rPr lang="fr-BE" smtClean="0"/>
              <a:t>26-08-20</a:t>
            </a:fld>
            <a:endParaRPr lang="fr-BE"/>
          </a:p>
        </p:txBody>
      </p:sp>
      <p:sp>
        <p:nvSpPr>
          <p:cNvPr id="6" name="Footer Placeholder 5">
            <a:extLst>
              <a:ext uri="{FF2B5EF4-FFF2-40B4-BE49-F238E27FC236}">
                <a16:creationId xmlns:a16="http://schemas.microsoft.com/office/drawing/2014/main" id="{F0905FDA-E6B2-44A0-91A5-D6A9BF445A91}"/>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B03ECDBC-F920-4750-8A16-3B8D5CB92EFE}"/>
              </a:ext>
            </a:extLst>
          </p:cNvPr>
          <p:cNvSpPr>
            <a:spLocks noGrp="1"/>
          </p:cNvSpPr>
          <p:nvPr>
            <p:ph type="sldNum" sz="quarter" idx="12"/>
          </p:nvPr>
        </p:nvSpPr>
        <p:spPr/>
        <p:txBody>
          <a:bodyPr/>
          <a:lstStyle/>
          <a:p>
            <a:fld id="{DA0FCC5E-A902-456F-BFD1-8D4F0024718F}" type="slidenum">
              <a:rPr lang="fr-BE" smtClean="0"/>
              <a:t>‹#›</a:t>
            </a:fld>
            <a:endParaRPr lang="fr-BE"/>
          </a:p>
        </p:txBody>
      </p:sp>
    </p:spTree>
    <p:extLst>
      <p:ext uri="{BB962C8B-B14F-4D97-AF65-F5344CB8AC3E}">
        <p14:creationId xmlns:p14="http://schemas.microsoft.com/office/powerpoint/2010/main" val="25587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BC959-0951-44D8-BE6A-3E9431D31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F99C892A-9DE3-421D-99C5-808F8553B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377C307F-D016-4C06-85FF-575C3A7B0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89C42-98E9-467C-961E-D1E44B46ABCE}" type="datetimeFigureOut">
              <a:rPr lang="fr-BE" smtClean="0"/>
              <a:t>26-08-20</a:t>
            </a:fld>
            <a:endParaRPr lang="fr-BE"/>
          </a:p>
        </p:txBody>
      </p:sp>
      <p:sp>
        <p:nvSpPr>
          <p:cNvPr id="5" name="Footer Placeholder 4">
            <a:extLst>
              <a:ext uri="{FF2B5EF4-FFF2-40B4-BE49-F238E27FC236}">
                <a16:creationId xmlns:a16="http://schemas.microsoft.com/office/drawing/2014/main" id="{7CF5CB27-688E-4B46-AE15-428365DF2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DEEE3CE-327E-46F4-8FCF-3C3210F55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FCC5E-A902-456F-BFD1-8D4F0024718F}" type="slidenum">
              <a:rPr lang="fr-BE" smtClean="0"/>
              <a:t>‹#›</a:t>
            </a:fld>
            <a:endParaRPr lang="fr-BE"/>
          </a:p>
        </p:txBody>
      </p:sp>
    </p:spTree>
    <p:extLst>
      <p:ext uri="{BB962C8B-B14F-4D97-AF65-F5344CB8AC3E}">
        <p14:creationId xmlns:p14="http://schemas.microsoft.com/office/powerpoint/2010/main" val="1839068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diplomatie.belgium.be/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diplomatie.belgium.be/nl" TargetMode="External"/><Relationship Id="rId3" Type="http://schemas.openxmlformats.org/officeDocument/2006/relationships/hyperlink" Target="http://www.info-coronavirus.be/" TargetMode="External"/><Relationship Id="rId7" Type="http://schemas.openxmlformats.org/officeDocument/2006/relationships/hyperlink" Target="https://antwerpen.testcovid.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antwerpen.be/corona_toolsorganisaties" TargetMode="External"/><Relationship Id="rId5" Type="http://schemas.openxmlformats.org/officeDocument/2006/relationships/hyperlink" Target="https://www.atlas-antwerpen.be/nl/nieuws/hoe-bescherm-ik-mezelf-en-anderen-tegen-het-coronavirus" TargetMode="External"/><Relationship Id="rId10" Type="http://schemas.openxmlformats.org/officeDocument/2006/relationships/image" Target="../media/image2.png"/><Relationship Id="rId4" Type="http://schemas.openxmlformats.org/officeDocument/2006/relationships/hyperlink" Target="https://www.who.int/emergencies/diseases/novel-coronavirus-2019"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diplomatie.belgium.be/nl" TargetMode="External"/><Relationship Id="rId4" Type="http://schemas.openxmlformats.org/officeDocument/2006/relationships/image" Target="../media/image2.png"/><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3"/>
          <a:srcRect l="22356" t="8775" r="23267" b="34721"/>
          <a:stretch/>
        </p:blipFill>
        <p:spPr>
          <a:xfrm>
            <a:off x="2600960" y="118428"/>
            <a:ext cx="6492240" cy="3794760"/>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508000" y="4889500"/>
            <a:ext cx="1117600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sz="1000">
              <a:solidFill>
                <a:srgbClr val="EE0000"/>
              </a:solidFill>
              <a:latin typeface="DINPro" panose="020B0504020101020102" pitchFamily="34" charset="0"/>
            </a:endParaRPr>
          </a:p>
        </p:txBody>
      </p:sp>
      <p:sp>
        <p:nvSpPr>
          <p:cNvPr id="2" name="Rectangle 1">
            <a:extLst>
              <a:ext uri="{FF2B5EF4-FFF2-40B4-BE49-F238E27FC236}">
                <a16:creationId xmlns:a16="http://schemas.microsoft.com/office/drawing/2014/main" id="{921105CB-04B4-4B71-8A97-6CBE7C4F440B}"/>
              </a:ext>
            </a:extLst>
          </p:cNvPr>
          <p:cNvSpPr/>
          <p:nvPr/>
        </p:nvSpPr>
        <p:spPr>
          <a:xfrm>
            <a:off x="203200" y="4088765"/>
            <a:ext cx="11480800" cy="1601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a:latin typeface="DINPro-Black" panose="020B0A04020101010102" pitchFamily="34" charset="0"/>
              </a:rPr>
              <a:t>Testing, contact tracing </a:t>
            </a:r>
            <a:r>
              <a:rPr lang="en-US" sz="6000" dirty="0" err="1">
                <a:latin typeface="DINPro-Black" panose="020B0A04020101010102" pitchFamily="34" charset="0"/>
              </a:rPr>
              <a:t>en</a:t>
            </a:r>
            <a:r>
              <a:rPr lang="en-US" sz="6000" dirty="0">
                <a:latin typeface="DINPro-Black" panose="020B0A04020101010102" pitchFamily="34" charset="0"/>
              </a:rPr>
              <a:t> </a:t>
            </a:r>
            <a:r>
              <a:rPr lang="en-US" sz="6000" dirty="0" err="1">
                <a:latin typeface="DINPro-Black" panose="020B0A04020101010102" pitchFamily="34" charset="0"/>
              </a:rPr>
              <a:t>quarantaine</a:t>
            </a:r>
            <a:r>
              <a:rPr lang="en-US" sz="6000" dirty="0">
                <a:latin typeface="DINPro-Black" panose="020B0A04020101010102" pitchFamily="34" charset="0"/>
              </a:rPr>
              <a:t> </a:t>
            </a:r>
            <a:endParaRPr lang="fr-BE" sz="6000" dirty="0">
              <a:latin typeface="DINPro-Black" panose="020B0A04020101010102" pitchFamily="34" charset="0"/>
            </a:endParaRPr>
          </a:p>
        </p:txBody>
      </p:sp>
      <p:pic>
        <p:nvPicPr>
          <p:cNvPr id="5" name="Picture 4">
            <a:extLst>
              <a:ext uri="{FF2B5EF4-FFF2-40B4-BE49-F238E27FC236}">
                <a16:creationId xmlns:a16="http://schemas.microsoft.com/office/drawing/2014/main" id="{0936F337-43AA-41A5-A568-C9086D2BD6B0}"/>
              </a:ext>
            </a:extLst>
          </p:cNvPr>
          <p:cNvPicPr>
            <a:picLocks noChangeAspect="1"/>
          </p:cNvPicPr>
          <p:nvPr/>
        </p:nvPicPr>
        <p:blipFill rotWithShape="1">
          <a:blip r:embed="rId4"/>
          <a:srcRect l="63906" t="38704" r="6042" b="41852"/>
          <a:stretch/>
        </p:blipFill>
        <p:spPr>
          <a:xfrm>
            <a:off x="203200" y="5516698"/>
            <a:ext cx="3048000" cy="1109324"/>
          </a:xfrm>
          <a:prstGeom prst="rect">
            <a:avLst/>
          </a:prstGeom>
        </p:spPr>
      </p:pic>
    </p:spTree>
    <p:extLst>
      <p:ext uri="{BB962C8B-B14F-4D97-AF65-F5344CB8AC3E}">
        <p14:creationId xmlns:p14="http://schemas.microsoft.com/office/powerpoint/2010/main" val="300567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a:xfrm>
            <a:off x="339207" y="178846"/>
            <a:ext cx="10698480" cy="1325563"/>
          </a:xfrm>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a:t>
            </a:r>
            <a:r>
              <a:rPr lang="nl-BE" sz="3400" dirty="0">
                <a:latin typeface="DINPro-Black"/>
              </a:rPr>
              <a:t>Antwerpen contact- en brononderzoek </a:t>
            </a:r>
            <a:endParaRPr lang="nl-BE" sz="3400" dirty="0">
              <a:latin typeface="DINPro-Black" panose="020B0A04020101010102" pitchFamily="34" charset="0"/>
            </a:endParaRPr>
          </a:p>
        </p:txBody>
      </p:sp>
      <p:pic>
        <p:nvPicPr>
          <p:cNvPr id="3" name="Picture 2">
            <a:extLst>
              <a:ext uri="{FF2B5EF4-FFF2-40B4-BE49-F238E27FC236}">
                <a16:creationId xmlns:a16="http://schemas.microsoft.com/office/drawing/2014/main" id="{39A9F4B0-8DE0-4100-AC0A-38D20081B043}"/>
              </a:ext>
            </a:extLst>
          </p:cNvPr>
          <p:cNvPicPr>
            <a:picLocks noChangeAspect="1"/>
          </p:cNvPicPr>
          <p:nvPr/>
        </p:nvPicPr>
        <p:blipFill rotWithShape="1">
          <a:blip r:embed="rId3"/>
          <a:srcRect l="1387" t="22685" r="30344" b="12749"/>
          <a:stretch/>
        </p:blipFill>
        <p:spPr>
          <a:xfrm>
            <a:off x="1154313" y="1300656"/>
            <a:ext cx="10110048" cy="5378498"/>
          </a:xfrm>
          <a:prstGeom prst="rect">
            <a:avLst/>
          </a:prstGeom>
        </p:spPr>
      </p:pic>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clrChange>
              <a:clrFrom>
                <a:srgbClr val="FFFFFF"/>
              </a:clrFrom>
              <a:clrTo>
                <a:srgbClr val="FFFFFF">
                  <a:alpha val="0"/>
                </a:srgbClr>
              </a:clrTo>
            </a:clrChange>
            <a:alphaModFix/>
          </a:blip>
          <a:srcRect l="63906" t="38704" r="6042" b="41852"/>
          <a:stretch/>
        </p:blipFill>
        <p:spPr>
          <a:xfrm>
            <a:off x="238184" y="5983693"/>
            <a:ext cx="2402263" cy="874307"/>
          </a:xfrm>
          <a:prstGeom prst="rect">
            <a:avLst/>
          </a:prstGeom>
        </p:spPr>
      </p:pic>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5">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Tree>
    <p:extLst>
      <p:ext uri="{BB962C8B-B14F-4D97-AF65-F5344CB8AC3E}">
        <p14:creationId xmlns:p14="http://schemas.microsoft.com/office/powerpoint/2010/main" val="429482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3"/>
          <a:srcRect b="34618"/>
          <a:stretch/>
        </p:blipFill>
        <p:spPr>
          <a:xfrm>
            <a:off x="113483" y="33655"/>
            <a:ext cx="11939452" cy="4391025"/>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363870" y="4424680"/>
            <a:ext cx="1146426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6000" dirty="0">
                <a:solidFill>
                  <a:schemeClr val="tx1"/>
                </a:solidFill>
                <a:latin typeface="DINPro" panose="020B0504020101020102" pitchFamily="34" charset="0"/>
              </a:rPr>
              <a:t>Quarantaine</a:t>
            </a:r>
            <a:endParaRPr lang="nl-NL" sz="3200" dirty="0">
              <a:solidFill>
                <a:schemeClr val="tx1"/>
              </a:solidFill>
              <a:latin typeface="DINPro" panose="020B0504020101020102" pitchFamily="34" charset="0"/>
            </a:endParaRPr>
          </a:p>
          <a:p>
            <a:pPr algn="ctr"/>
            <a:endParaRPr lang="nl-NL" sz="1000" dirty="0">
              <a:solidFill>
                <a:srgbClr val="EE0000"/>
              </a:solidFill>
              <a:latin typeface="DINPro" panose="020B0504020101020102" pitchFamily="34" charset="0"/>
            </a:endParaRPr>
          </a:p>
        </p:txBody>
      </p:sp>
      <p:pic>
        <p:nvPicPr>
          <p:cNvPr id="5" name="Picture 4">
            <a:extLst>
              <a:ext uri="{FF2B5EF4-FFF2-40B4-BE49-F238E27FC236}">
                <a16:creationId xmlns:a16="http://schemas.microsoft.com/office/drawing/2014/main" id="{CDC413CC-F7C5-4D3A-8F6B-EE3F47CA48DD}"/>
              </a:ext>
            </a:extLst>
          </p:cNvPr>
          <p:cNvPicPr>
            <a:picLocks noChangeAspect="1"/>
          </p:cNvPicPr>
          <p:nvPr/>
        </p:nvPicPr>
        <p:blipFill rotWithShape="1">
          <a:blip r:embed="rId4"/>
          <a:srcRect l="63906" t="38704" r="6042" b="41852"/>
          <a:stretch/>
        </p:blipFill>
        <p:spPr>
          <a:xfrm>
            <a:off x="271145" y="5552312"/>
            <a:ext cx="2969895" cy="1080898"/>
          </a:xfrm>
          <a:prstGeom prst="rect">
            <a:avLst/>
          </a:prstGeom>
        </p:spPr>
      </p:pic>
    </p:spTree>
    <p:extLst>
      <p:ext uri="{BB962C8B-B14F-4D97-AF65-F5344CB8AC3E}">
        <p14:creationId xmlns:p14="http://schemas.microsoft.com/office/powerpoint/2010/main" val="243915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32122" y="5378974"/>
            <a:ext cx="3663950"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906811"/>
            <a:ext cx="10515600" cy="3701508"/>
          </a:xfrm>
        </p:spPr>
        <p:txBody>
          <a:bodyPr vert="horz" lIns="91440" tIns="45720" rIns="91440" bIns="45720" rtlCol="0" anchor="t">
            <a:normAutofit/>
          </a:bodyPr>
          <a:lstStyle/>
          <a:p>
            <a:pPr marL="0" indent="0">
              <a:buNone/>
            </a:pPr>
            <a:r>
              <a:rPr lang="nl-NL" sz="2400" b="1" dirty="0">
                <a:latin typeface="DINPro"/>
              </a:rPr>
              <a:t>Quarantaine= </a:t>
            </a:r>
            <a:r>
              <a:rPr lang="nl-NL" sz="2400" dirty="0">
                <a:latin typeface="DINPro"/>
              </a:rPr>
              <a:t>activiteiten beperken of scheiden van mensen die zelf niet ziek zijn maar mogelijk zijn blootgesteld aan COVID-19. Het doel is om verspreiding van de ziekte te voorkomen op het moment dat mensen net symptomen krijgen.</a:t>
            </a:r>
          </a:p>
          <a:p>
            <a:pPr marL="0" indent="0">
              <a:buNone/>
            </a:pPr>
            <a:r>
              <a:rPr lang="nl-NL" sz="2400" b="1" dirty="0">
                <a:latin typeface="DINPro"/>
              </a:rPr>
              <a:t>Isolatie = </a:t>
            </a:r>
            <a:r>
              <a:rPr lang="nl-NL" sz="2400" dirty="0">
                <a:latin typeface="DINPro"/>
              </a:rPr>
              <a:t>scheiden van mensen die ziek zijn met symptomen van COVID-19 en mogelijk besmettelijk zijn om de verspreiding van de ziekte te voorkomen.</a:t>
            </a:r>
          </a:p>
          <a:p>
            <a:pPr marL="0" indent="0">
              <a:buNone/>
            </a:pPr>
            <a:r>
              <a:rPr lang="nl-NL" sz="2400" b="1" dirty="0">
                <a:latin typeface="DINPro" panose="020B0504020101020102" pitchFamily="34" charset="0"/>
              </a:rPr>
              <a:t>Fysiek afstand nemen =</a:t>
            </a:r>
            <a:r>
              <a:rPr lang="nl-NL" sz="2400" dirty="0">
                <a:latin typeface="DINPro" panose="020B0504020101020102" pitchFamily="34" charset="0"/>
              </a:rPr>
              <a:t> fysiek gescheiden zijn. WHO: 1m / FOD: 1,5m / AZG: 2m </a:t>
            </a:r>
            <a:endParaRPr lang="nl-NL" sz="2400" b="1" dirty="0">
              <a:latin typeface="DINPro" panose="020B0504020101020102" pitchFamily="34" charset="0"/>
            </a:endParaRPr>
          </a:p>
          <a:p>
            <a:pPr marL="0" indent="0">
              <a:buNone/>
            </a:pPr>
            <a:endParaRPr lang="fr-BE" sz="2400" b="1"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quarantaine ≠ isolatie ≠ fysiek afstand</a:t>
            </a:r>
            <a:endParaRPr lang="nl-BE" dirty="0">
              <a:latin typeface="DINPro-Black" panose="020B0A04020101010102" pitchFamily="34" charset="0"/>
            </a:endParaRPr>
          </a:p>
        </p:txBody>
      </p:sp>
    </p:spTree>
    <p:extLst>
      <p:ext uri="{BB962C8B-B14F-4D97-AF65-F5344CB8AC3E}">
        <p14:creationId xmlns:p14="http://schemas.microsoft.com/office/powerpoint/2010/main" val="3973762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918210" y="1578246"/>
            <a:ext cx="10780643" cy="3701508"/>
          </a:xfrm>
        </p:spPr>
        <p:txBody>
          <a:bodyPr vert="horz" lIns="91440" tIns="45720" rIns="91440" bIns="45720" rtlCol="0" anchor="t">
            <a:normAutofit fontScale="92500" lnSpcReduction="10000"/>
          </a:bodyPr>
          <a:lstStyle/>
          <a:p>
            <a:pPr marL="0" indent="0">
              <a:buNone/>
            </a:pPr>
            <a:r>
              <a:rPr lang="nl-NL" sz="2400" b="1" dirty="0">
                <a:latin typeface="DINPro" panose="020B0504020101020102" pitchFamily="34" charset="0"/>
              </a:rPr>
              <a:t>Quarantaine is verplicht: </a:t>
            </a:r>
          </a:p>
          <a:p>
            <a:r>
              <a:rPr lang="nl-NL" sz="2400" dirty="0">
                <a:latin typeface="DINPro" panose="020B0504020101020102" pitchFamily="34" charset="0"/>
              </a:rPr>
              <a:t>Positief asymptomatische patiënt</a:t>
            </a:r>
          </a:p>
          <a:p>
            <a:r>
              <a:rPr lang="nl-NL" sz="2400" dirty="0">
                <a:latin typeface="DINPro" panose="020B0504020101020102" pitchFamily="34" charset="0"/>
              </a:rPr>
              <a:t>Positief symptomatische patiënt</a:t>
            </a:r>
          </a:p>
          <a:p>
            <a:r>
              <a:rPr lang="nl-NL" sz="2400" dirty="0">
                <a:latin typeface="DINPro" panose="020B0504020101020102" pitchFamily="34" charset="0"/>
              </a:rPr>
              <a:t>Hoog-risico contacten van positieve patiënt</a:t>
            </a:r>
          </a:p>
          <a:p>
            <a:r>
              <a:rPr lang="nl-NL" sz="2400" dirty="0">
                <a:latin typeface="DINPro"/>
              </a:rPr>
              <a:t>Reizigers die uit rode zone terugkomen (</a:t>
            </a:r>
            <a:r>
              <a:rPr lang="fr-BE" sz="2400" dirty="0">
                <a:latin typeface="DINPro" panose="020B0504020101020102"/>
              </a:rPr>
              <a:t>update: </a:t>
            </a:r>
            <a:r>
              <a:rPr lang="fr-BE" sz="2400" dirty="0">
                <a:latin typeface="DINPro" panose="020B0504020101020102"/>
                <a:hlinkClick r:id="rId3"/>
              </a:rPr>
              <a:t>https://diplomatie.belgium.be/nl</a:t>
            </a:r>
            <a:r>
              <a:rPr lang="fr-BE" sz="2400" dirty="0">
                <a:latin typeface="DINPro" panose="020B0504020101020102"/>
              </a:rPr>
              <a:t> )</a:t>
            </a:r>
            <a:endParaRPr lang="nl-NL" sz="2400" dirty="0">
              <a:latin typeface="DINPro" panose="020B0504020101020102" pitchFamily="34" charset="0"/>
            </a:endParaRPr>
          </a:p>
          <a:p>
            <a:pPr marL="0" indent="0">
              <a:buNone/>
            </a:pPr>
            <a:endParaRPr lang="nl-NL" sz="2400" b="1" dirty="0">
              <a:latin typeface="DINPro" panose="020B0504020101020102" pitchFamily="34" charset="0"/>
            </a:endParaRPr>
          </a:p>
          <a:p>
            <a:pPr marL="0" indent="0">
              <a:buNone/>
            </a:pPr>
            <a:r>
              <a:rPr lang="fr-BE" sz="2400" b="1" dirty="0">
                <a:latin typeface="DINPro" panose="020B0504020101020102" pitchFamily="34" charset="0"/>
              </a:rPr>
              <a:t>Quarantaine </a:t>
            </a:r>
            <a:r>
              <a:rPr lang="fr-BE" sz="2400" b="1" dirty="0" err="1">
                <a:latin typeface="DINPro" panose="020B0504020101020102" pitchFamily="34" charset="0"/>
              </a:rPr>
              <a:t>aangeraden</a:t>
            </a:r>
            <a:r>
              <a:rPr lang="fr-BE" sz="2400" b="1" dirty="0">
                <a:latin typeface="DINPro" panose="020B0504020101020102" pitchFamily="34" charset="0"/>
              </a:rPr>
              <a:t>/ </a:t>
            </a:r>
            <a:r>
              <a:rPr lang="fr-BE" sz="2400" b="1" dirty="0" err="1">
                <a:latin typeface="DINPro" panose="020B0504020101020102" pitchFamily="34" charset="0"/>
              </a:rPr>
              <a:t>verhoogde</a:t>
            </a:r>
            <a:r>
              <a:rPr lang="fr-BE" sz="2400" b="1" dirty="0">
                <a:latin typeface="DINPro" panose="020B0504020101020102" pitchFamily="34" charset="0"/>
              </a:rPr>
              <a:t> </a:t>
            </a:r>
            <a:r>
              <a:rPr lang="fr-BE" sz="2400" b="1" dirty="0" err="1">
                <a:latin typeface="DINPro" panose="020B0504020101020102" pitchFamily="34" charset="0"/>
              </a:rPr>
              <a:t>waakzaamheid</a:t>
            </a:r>
            <a:r>
              <a:rPr lang="fr-BE" sz="2400" b="1" dirty="0">
                <a:latin typeface="DINPro" panose="020B0504020101020102" pitchFamily="34" charset="0"/>
              </a:rPr>
              <a:t>:</a:t>
            </a:r>
          </a:p>
          <a:p>
            <a:r>
              <a:rPr lang="fr-BE" sz="2400" dirty="0" err="1">
                <a:latin typeface="DINPro" panose="020B0504020101020102" pitchFamily="34" charset="0"/>
              </a:rPr>
              <a:t>Laag-risico</a:t>
            </a:r>
            <a:r>
              <a:rPr lang="fr-BE" sz="2400" dirty="0">
                <a:latin typeface="DINPro" panose="020B0504020101020102" pitchFamily="34" charset="0"/>
              </a:rPr>
              <a:t> </a:t>
            </a:r>
            <a:r>
              <a:rPr lang="fr-BE" sz="2400" dirty="0" err="1">
                <a:latin typeface="DINPro" panose="020B0504020101020102" pitchFamily="34" charset="0"/>
              </a:rPr>
              <a:t>contacten</a:t>
            </a:r>
            <a:r>
              <a:rPr lang="fr-BE" sz="2400" dirty="0">
                <a:latin typeface="DINPro" panose="020B0504020101020102" pitchFamily="34" charset="0"/>
              </a:rPr>
              <a:t> van </a:t>
            </a:r>
            <a:r>
              <a:rPr lang="fr-BE" sz="2400" dirty="0" err="1">
                <a:latin typeface="DINPro" panose="020B0504020101020102" pitchFamily="34" charset="0"/>
              </a:rPr>
              <a:t>positieve</a:t>
            </a:r>
            <a:r>
              <a:rPr lang="fr-BE" sz="2400" dirty="0">
                <a:latin typeface="DINPro" panose="020B0504020101020102" pitchFamily="34" charset="0"/>
              </a:rPr>
              <a:t> </a:t>
            </a:r>
            <a:r>
              <a:rPr lang="fr-BE" sz="2400" dirty="0" err="1">
                <a:latin typeface="DINPro" panose="020B0504020101020102" pitchFamily="34" charset="0"/>
              </a:rPr>
              <a:t>patiënt</a:t>
            </a:r>
            <a:endParaRPr lang="fr-BE" sz="2400" dirty="0">
              <a:latin typeface="DINPro" panose="020B0504020101020102" pitchFamily="34" charset="0"/>
            </a:endParaRPr>
          </a:p>
          <a:p>
            <a:r>
              <a:rPr lang="fr-BE" sz="2400" dirty="0" err="1">
                <a:latin typeface="DINPro"/>
              </a:rPr>
              <a:t>Reizigers</a:t>
            </a:r>
            <a:r>
              <a:rPr lang="fr-BE" sz="2400" dirty="0">
                <a:latin typeface="DINPro"/>
              </a:rPr>
              <a:t> die </a:t>
            </a:r>
            <a:r>
              <a:rPr lang="fr-BE" sz="2400" dirty="0" err="1">
                <a:latin typeface="DINPro"/>
              </a:rPr>
              <a:t>uit</a:t>
            </a:r>
            <a:r>
              <a:rPr lang="fr-BE" sz="2400" dirty="0">
                <a:latin typeface="DINPro"/>
              </a:rPr>
              <a:t> </a:t>
            </a:r>
            <a:r>
              <a:rPr lang="fr-BE" sz="2400" dirty="0" err="1">
                <a:latin typeface="DINPro"/>
              </a:rPr>
              <a:t>oranje</a:t>
            </a:r>
            <a:r>
              <a:rPr lang="fr-BE" sz="2400" dirty="0">
                <a:latin typeface="DINPro" panose="020B0504020101020102"/>
              </a:rPr>
              <a:t> zone </a:t>
            </a:r>
            <a:r>
              <a:rPr lang="fr-BE" sz="2400" dirty="0" err="1">
                <a:latin typeface="DINPro" panose="020B0504020101020102"/>
              </a:rPr>
              <a:t>terugkomen</a:t>
            </a:r>
            <a:r>
              <a:rPr lang="fr-BE" sz="2400" dirty="0">
                <a:latin typeface="DINPro" panose="020B0504020101020102"/>
              </a:rPr>
              <a:t> (update: </a:t>
            </a:r>
            <a:r>
              <a:rPr lang="fr-BE" sz="2400" dirty="0">
                <a:latin typeface="DINPro" panose="020B0504020101020102"/>
                <a:hlinkClick r:id="rId3"/>
              </a:rPr>
              <a:t>https://diplomatie.belgium.be/nl</a:t>
            </a:r>
            <a:r>
              <a:rPr lang="fr-BE" sz="2400" dirty="0">
                <a:latin typeface="DINPro" panose="020B0504020101020102"/>
              </a:rPr>
              <a:t>) </a:t>
            </a:r>
            <a:endParaRPr lang="fr-BE" sz="2400"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wie?</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5"/>
          <a:srcRect l="63906" t="38704" r="6042" b="41852"/>
          <a:stretch/>
        </p:blipFill>
        <p:spPr>
          <a:xfrm>
            <a:off x="232122" y="5378974"/>
            <a:ext cx="3663950" cy="1333500"/>
          </a:xfrm>
          <a:prstGeom prst="rect">
            <a:avLst/>
          </a:prstGeom>
        </p:spPr>
      </p:pic>
    </p:spTree>
    <p:extLst>
      <p:ext uri="{BB962C8B-B14F-4D97-AF65-F5344CB8AC3E}">
        <p14:creationId xmlns:p14="http://schemas.microsoft.com/office/powerpoint/2010/main" val="1032969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698625"/>
            <a:ext cx="10119611" cy="3256038"/>
          </a:xfrm>
        </p:spPr>
        <p:txBody>
          <a:bodyPr vert="horz" lIns="91440" tIns="45720" rIns="91440" bIns="45720" rtlCol="0" anchor="t">
            <a:normAutofit/>
          </a:bodyPr>
          <a:lstStyle/>
          <a:p>
            <a:pPr marL="0" indent="0">
              <a:buNone/>
            </a:pPr>
            <a:r>
              <a:rPr lang="fr-BE" sz="2400" b="1" dirty="0" err="1">
                <a:latin typeface="DINPro"/>
              </a:rPr>
              <a:t>Positieve</a:t>
            </a:r>
            <a:r>
              <a:rPr lang="fr-BE" sz="2400" b="1" dirty="0">
                <a:latin typeface="DINPro"/>
              </a:rPr>
              <a:t> </a:t>
            </a:r>
            <a:r>
              <a:rPr lang="fr-BE" sz="2400" b="1" dirty="0" err="1">
                <a:latin typeface="DINPro"/>
              </a:rPr>
              <a:t>symptomatische</a:t>
            </a:r>
            <a:r>
              <a:rPr lang="fr-BE" sz="2400" b="1" dirty="0">
                <a:latin typeface="DINPro"/>
              </a:rPr>
              <a:t> </a:t>
            </a:r>
            <a:r>
              <a:rPr lang="fr-BE" sz="2400" b="1" dirty="0" err="1">
                <a:latin typeface="DINPro"/>
              </a:rPr>
              <a:t>patiënt</a:t>
            </a:r>
            <a:r>
              <a:rPr lang="fr-BE" sz="2400" b="1" dirty="0">
                <a:latin typeface="DINPro"/>
              </a:rPr>
              <a:t>/index: </a:t>
            </a:r>
            <a:r>
              <a:rPr lang="fr-BE" sz="2400" dirty="0">
                <a:latin typeface="DINPro"/>
              </a:rPr>
              <a:t>min 7 </a:t>
            </a:r>
            <a:r>
              <a:rPr lang="fr-BE" sz="2400" dirty="0" err="1">
                <a:latin typeface="DINPro"/>
              </a:rPr>
              <a:t>dagen</a:t>
            </a:r>
            <a:r>
              <a:rPr lang="fr-BE" sz="2400" dirty="0">
                <a:latin typeface="DINPro"/>
              </a:rPr>
              <a:t> quarantaine na start van </a:t>
            </a:r>
            <a:r>
              <a:rPr lang="fr-BE" sz="2400" dirty="0" err="1">
                <a:latin typeface="DINPro"/>
              </a:rPr>
              <a:t>symptomen</a:t>
            </a:r>
            <a:r>
              <a:rPr lang="fr-BE" sz="2400" dirty="0">
                <a:latin typeface="DINPro"/>
              </a:rPr>
              <a:t> + min 3 </a:t>
            </a:r>
            <a:r>
              <a:rPr lang="fr-BE" sz="2400" dirty="0" err="1">
                <a:latin typeface="DINPro"/>
              </a:rPr>
              <a:t>dagen</a:t>
            </a:r>
            <a:r>
              <a:rPr lang="fr-BE" sz="2400" dirty="0">
                <a:latin typeface="DINPro"/>
              </a:rPr>
              <a:t> </a:t>
            </a:r>
            <a:r>
              <a:rPr lang="fr-BE" sz="2400" dirty="0" err="1">
                <a:latin typeface="DINPro"/>
              </a:rPr>
              <a:t>zonder</a:t>
            </a:r>
            <a:r>
              <a:rPr lang="fr-BE" sz="2400" dirty="0">
                <a:latin typeface="DINPro"/>
              </a:rPr>
              <a:t> </a:t>
            </a:r>
            <a:r>
              <a:rPr lang="fr-BE" sz="2400" dirty="0" err="1">
                <a:latin typeface="DINPro"/>
              </a:rPr>
              <a:t>symptomen</a:t>
            </a:r>
            <a:r>
              <a:rPr lang="fr-BE" sz="2400" dirty="0">
                <a:latin typeface="DINPro"/>
              </a:rPr>
              <a:t> (met </a:t>
            </a:r>
            <a:r>
              <a:rPr lang="fr-BE" sz="2400" dirty="0" err="1">
                <a:latin typeface="DINPro"/>
              </a:rPr>
              <a:t>eventueel</a:t>
            </a:r>
            <a:r>
              <a:rPr lang="fr-BE" sz="2400" dirty="0">
                <a:latin typeface="DINPro"/>
              </a:rPr>
              <a:t> </a:t>
            </a:r>
            <a:r>
              <a:rPr lang="fr-BE" sz="2400" dirty="0" err="1">
                <a:latin typeface="DINPro"/>
              </a:rPr>
              <a:t>verlenging</a:t>
            </a:r>
            <a:r>
              <a:rPr lang="fr-BE" sz="2400" dirty="0">
                <a:latin typeface="DINPro"/>
              </a:rPr>
              <a:t>)</a:t>
            </a:r>
          </a:p>
          <a:p>
            <a:pPr marL="0" indent="0">
              <a:buNone/>
            </a:pPr>
            <a:endParaRPr lang="fr-BE" sz="2400" b="1" dirty="0">
              <a:latin typeface="DINPro" panose="020B0504020101020102" pitchFamily="34" charset="0"/>
            </a:endParaRPr>
          </a:p>
          <a:p>
            <a:pPr marL="0" indent="0">
              <a:buNone/>
            </a:pPr>
            <a:r>
              <a:rPr lang="fr-BE" sz="2400" b="1" dirty="0" err="1">
                <a:latin typeface="DINPro" panose="020B0504020101020102" pitchFamily="34" charset="0"/>
              </a:rPr>
              <a:t>Positieve</a:t>
            </a:r>
            <a:r>
              <a:rPr lang="fr-BE" sz="2400" b="1" dirty="0">
                <a:latin typeface="DINPro" panose="020B0504020101020102" pitchFamily="34" charset="0"/>
              </a:rPr>
              <a:t> </a:t>
            </a:r>
            <a:r>
              <a:rPr lang="fr-BE" sz="2400" b="1" dirty="0" err="1">
                <a:latin typeface="DINPro" panose="020B0504020101020102" pitchFamily="34" charset="0"/>
              </a:rPr>
              <a:t>asymtomatische</a:t>
            </a:r>
            <a:r>
              <a:rPr lang="fr-BE" sz="2400" b="1" dirty="0">
                <a:latin typeface="DINPro" panose="020B0504020101020102" pitchFamily="34" charset="0"/>
              </a:rPr>
              <a:t> index: </a:t>
            </a:r>
            <a:r>
              <a:rPr lang="fr-BE" sz="2400" dirty="0">
                <a:latin typeface="DINPro" panose="020B0504020101020102" pitchFamily="34" charset="0"/>
              </a:rPr>
              <a:t>14 </a:t>
            </a:r>
            <a:r>
              <a:rPr lang="fr-BE" sz="2400" dirty="0" err="1">
                <a:latin typeface="DINPro" panose="020B0504020101020102" pitchFamily="34" charset="0"/>
              </a:rPr>
              <a:t>dagen</a:t>
            </a:r>
            <a:r>
              <a:rPr lang="fr-BE" sz="2400" dirty="0">
                <a:latin typeface="DINPro" panose="020B0504020101020102" pitchFamily="34" charset="0"/>
              </a:rPr>
              <a:t> quarantaine na test</a:t>
            </a:r>
          </a:p>
          <a:p>
            <a:pPr marL="0" indent="0">
              <a:buNone/>
            </a:pPr>
            <a:endParaRPr lang="fr-BE" sz="2400" b="1" dirty="0">
              <a:latin typeface="DINPro" panose="020B0504020101020102" pitchFamily="34" charset="0"/>
            </a:endParaRPr>
          </a:p>
          <a:p>
            <a:pPr marL="0" indent="0">
              <a:buNone/>
            </a:pPr>
            <a:r>
              <a:rPr lang="fr-BE" sz="2400" b="1" dirty="0" err="1">
                <a:latin typeface="DINPro" panose="020B0504020101020102" pitchFamily="34" charset="0"/>
              </a:rPr>
              <a:t>Hoog-risico</a:t>
            </a:r>
            <a:r>
              <a:rPr lang="fr-BE" sz="2400" b="1" dirty="0">
                <a:latin typeface="DINPro" panose="020B0504020101020102" pitchFamily="34" charset="0"/>
              </a:rPr>
              <a:t> </a:t>
            </a:r>
            <a:r>
              <a:rPr lang="fr-BE" sz="2400" b="1" dirty="0" err="1">
                <a:latin typeface="DINPro" panose="020B0504020101020102" pitchFamily="34" charset="0"/>
              </a:rPr>
              <a:t>contacten</a:t>
            </a:r>
            <a:r>
              <a:rPr lang="fr-BE" sz="2400" b="1" dirty="0">
                <a:latin typeface="DINPro" panose="020B0504020101020102" pitchFamily="34" charset="0"/>
              </a:rPr>
              <a:t>: </a:t>
            </a:r>
            <a:r>
              <a:rPr lang="fr-BE" sz="2400" dirty="0">
                <a:latin typeface="DINPro" panose="020B0504020101020102" pitchFamily="34" charset="0"/>
              </a:rPr>
              <a:t>14 </a:t>
            </a:r>
            <a:r>
              <a:rPr lang="fr-BE" sz="2400" dirty="0" err="1">
                <a:latin typeface="DINPro" panose="020B0504020101020102" pitchFamily="34" charset="0"/>
              </a:rPr>
              <a:t>dagen</a:t>
            </a:r>
            <a:r>
              <a:rPr lang="fr-BE" sz="2400" dirty="0">
                <a:latin typeface="DINPro" panose="020B0504020101020102" pitchFamily="34" charset="0"/>
              </a:rPr>
              <a:t> </a:t>
            </a:r>
            <a:r>
              <a:rPr lang="fr-BE" sz="2400" dirty="0" err="1">
                <a:latin typeface="DINPro" panose="020B0504020101020102" pitchFamily="34" charset="0"/>
              </a:rPr>
              <a:t>vanaf</a:t>
            </a:r>
            <a:r>
              <a:rPr lang="fr-BE" sz="2400" dirty="0">
                <a:latin typeface="DINPro" panose="020B0504020101020102" pitchFamily="34" charset="0"/>
              </a:rPr>
              <a:t> </a:t>
            </a:r>
            <a:r>
              <a:rPr lang="fr-BE" sz="2400" dirty="0" err="1">
                <a:latin typeface="DINPro" panose="020B0504020101020102" pitchFamily="34" charset="0"/>
              </a:rPr>
              <a:t>laatste</a:t>
            </a:r>
            <a:r>
              <a:rPr lang="fr-BE" sz="2400" dirty="0">
                <a:latin typeface="DINPro" panose="020B0504020101020102" pitchFamily="34" charset="0"/>
              </a:rPr>
              <a:t> contact met </a:t>
            </a:r>
            <a:r>
              <a:rPr lang="fr-BE" sz="2400" dirty="0" err="1">
                <a:latin typeface="DINPro" panose="020B0504020101020102" pitchFamily="34" charset="0"/>
              </a:rPr>
              <a:t>positieve</a:t>
            </a:r>
            <a:r>
              <a:rPr lang="fr-BE" sz="2400" dirty="0">
                <a:latin typeface="DINPro" panose="020B0504020101020102" pitchFamily="34" charset="0"/>
              </a:rPr>
              <a:t> index</a:t>
            </a: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Regels quarantaine</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pic>
        <p:nvPicPr>
          <p:cNvPr id="8" name="Picture 7" descr="A picture containing object, clock&#10;&#10;Description automatically generated">
            <a:extLst>
              <a:ext uri="{FF2B5EF4-FFF2-40B4-BE49-F238E27FC236}">
                <a16:creationId xmlns:a16="http://schemas.microsoft.com/office/drawing/2014/main" id="{6744D5A5-BA78-44E0-824B-73888CC80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070" y="4607767"/>
            <a:ext cx="2807970" cy="2105978"/>
          </a:xfrm>
          <a:prstGeom prst="rect">
            <a:avLst/>
          </a:prstGeom>
        </p:spPr>
      </p:pic>
    </p:spTree>
    <p:extLst>
      <p:ext uri="{BB962C8B-B14F-4D97-AF65-F5344CB8AC3E}">
        <p14:creationId xmlns:p14="http://schemas.microsoft.com/office/powerpoint/2010/main" val="118506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Gevolgen quarantaine</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
        <p:nvSpPr>
          <p:cNvPr id="8" name="Content Placeholder 7">
            <a:extLst>
              <a:ext uri="{FF2B5EF4-FFF2-40B4-BE49-F238E27FC236}">
                <a16:creationId xmlns:a16="http://schemas.microsoft.com/office/drawing/2014/main" id="{0EB0527C-186E-494B-9889-70228E661E04}"/>
              </a:ext>
            </a:extLst>
          </p:cNvPr>
          <p:cNvSpPr>
            <a:spLocks noGrp="1"/>
          </p:cNvSpPr>
          <p:nvPr>
            <p:ph idx="1"/>
          </p:nvPr>
        </p:nvSpPr>
        <p:spPr>
          <a:xfrm>
            <a:off x="838200" y="1825625"/>
            <a:ext cx="10671810" cy="4351338"/>
          </a:xfrm>
        </p:spPr>
        <p:txBody>
          <a:bodyPr/>
          <a:lstStyle/>
          <a:p>
            <a:r>
              <a:rPr lang="fr-BE" dirty="0" err="1"/>
              <a:t>Weinig</a:t>
            </a:r>
            <a:r>
              <a:rPr lang="fr-BE" dirty="0"/>
              <a:t> </a:t>
            </a:r>
            <a:r>
              <a:rPr lang="fr-BE" dirty="0" err="1"/>
              <a:t>tot</a:t>
            </a:r>
            <a:r>
              <a:rPr lang="fr-BE" dirty="0"/>
              <a:t> </a:t>
            </a:r>
            <a:r>
              <a:rPr lang="fr-BE" dirty="0" err="1"/>
              <a:t>geen</a:t>
            </a:r>
            <a:r>
              <a:rPr lang="fr-BE" dirty="0"/>
              <a:t> sociale </a:t>
            </a:r>
            <a:r>
              <a:rPr lang="fr-BE" dirty="0" err="1"/>
              <a:t>interactie</a:t>
            </a:r>
            <a:endParaRPr lang="fr-BE" dirty="0"/>
          </a:p>
          <a:p>
            <a:r>
              <a:rPr lang="fr-BE" dirty="0" err="1"/>
              <a:t>Weinig</a:t>
            </a:r>
            <a:r>
              <a:rPr lang="fr-BE" dirty="0"/>
              <a:t> </a:t>
            </a:r>
            <a:r>
              <a:rPr lang="fr-BE" dirty="0" err="1"/>
              <a:t>tot</a:t>
            </a:r>
            <a:r>
              <a:rPr lang="fr-BE" dirty="0"/>
              <a:t> </a:t>
            </a:r>
            <a:r>
              <a:rPr lang="fr-BE" dirty="0" err="1"/>
              <a:t>geen</a:t>
            </a:r>
            <a:r>
              <a:rPr lang="fr-BE" dirty="0"/>
              <a:t> </a:t>
            </a:r>
            <a:r>
              <a:rPr lang="fr-BE" dirty="0" err="1"/>
              <a:t>inkomensgenererende</a:t>
            </a:r>
            <a:r>
              <a:rPr lang="fr-BE" dirty="0"/>
              <a:t> </a:t>
            </a:r>
            <a:r>
              <a:rPr lang="fr-BE" dirty="0" err="1"/>
              <a:t>activiteit</a:t>
            </a:r>
            <a:endParaRPr lang="fr-BE" dirty="0"/>
          </a:p>
          <a:p>
            <a:r>
              <a:rPr lang="fr-BE" dirty="0" err="1"/>
              <a:t>Verhoogde</a:t>
            </a:r>
            <a:r>
              <a:rPr lang="fr-BE" dirty="0"/>
              <a:t> kans op </a:t>
            </a:r>
            <a:r>
              <a:rPr lang="fr-BE" dirty="0" err="1"/>
              <a:t>huishoudelijk</a:t>
            </a:r>
            <a:r>
              <a:rPr lang="fr-BE" dirty="0"/>
              <a:t> </a:t>
            </a:r>
            <a:r>
              <a:rPr lang="fr-BE" dirty="0" err="1"/>
              <a:t>geweld</a:t>
            </a:r>
            <a:endParaRPr lang="fr-BE" dirty="0"/>
          </a:p>
          <a:p>
            <a:endParaRPr lang="en-GB" dirty="0"/>
          </a:p>
          <a:p>
            <a:pPr marL="0" indent="0">
              <a:buNone/>
            </a:pPr>
            <a:r>
              <a:rPr lang="en-GB" dirty="0" err="1"/>
              <a:t>Voorwaarde</a:t>
            </a:r>
            <a:r>
              <a:rPr lang="en-GB" dirty="0"/>
              <a:t>: </a:t>
            </a:r>
            <a:r>
              <a:rPr lang="en-GB" dirty="0" err="1"/>
              <a:t>toegang</a:t>
            </a:r>
            <a:r>
              <a:rPr lang="en-GB" dirty="0"/>
              <a:t> tot </a:t>
            </a:r>
            <a:r>
              <a:rPr lang="en-GB" dirty="0" err="1"/>
              <a:t>alle</a:t>
            </a:r>
            <a:r>
              <a:rPr lang="en-GB" dirty="0"/>
              <a:t> </a:t>
            </a:r>
            <a:r>
              <a:rPr lang="en-GB" dirty="0" err="1"/>
              <a:t>faciliteiten</a:t>
            </a:r>
            <a:r>
              <a:rPr lang="en-GB" dirty="0"/>
              <a:t> om </a:t>
            </a:r>
            <a:r>
              <a:rPr lang="en-GB" dirty="0" err="1"/>
              <a:t>basisbehoeften</a:t>
            </a:r>
            <a:r>
              <a:rPr lang="en-GB" dirty="0"/>
              <a:t> </a:t>
            </a:r>
            <a:r>
              <a:rPr lang="en-GB" dirty="0" err="1"/>
              <a:t>te</a:t>
            </a:r>
            <a:r>
              <a:rPr lang="en-GB" dirty="0"/>
              <a:t> </a:t>
            </a:r>
            <a:r>
              <a:rPr lang="en-GB" dirty="0" err="1"/>
              <a:t>voorzien</a:t>
            </a:r>
            <a:r>
              <a:rPr lang="en-GB" dirty="0"/>
              <a:t>, sanitaire </a:t>
            </a:r>
            <a:r>
              <a:rPr lang="en-GB" dirty="0" err="1"/>
              <a:t>voorzieningen</a:t>
            </a:r>
            <a:r>
              <a:rPr lang="en-GB" dirty="0"/>
              <a:t>, </a:t>
            </a:r>
            <a:r>
              <a:rPr lang="en-GB" dirty="0" err="1"/>
              <a:t>voedsel</a:t>
            </a:r>
            <a:r>
              <a:rPr lang="en-GB" dirty="0"/>
              <a:t> </a:t>
            </a:r>
            <a:r>
              <a:rPr lang="en-GB" dirty="0" err="1"/>
              <a:t>en</a:t>
            </a:r>
            <a:r>
              <a:rPr lang="en-GB" dirty="0"/>
              <a:t> water!</a:t>
            </a:r>
          </a:p>
          <a:p>
            <a:pPr marL="0" indent="0">
              <a:buNone/>
            </a:pPr>
            <a:r>
              <a:rPr lang="en-GB" dirty="0">
                <a:sym typeface="Wingdings" panose="05000000000000000000" pitchFamily="2" charset="2"/>
              </a:rPr>
              <a:t>	 </a:t>
            </a:r>
            <a:r>
              <a:rPr lang="en-GB" dirty="0" err="1">
                <a:sym typeface="Wingdings" panose="05000000000000000000" pitchFamily="2" charset="2"/>
              </a:rPr>
              <a:t>indien</a:t>
            </a:r>
            <a:r>
              <a:rPr lang="en-GB" dirty="0">
                <a:sym typeface="Wingdings" panose="05000000000000000000" pitchFamily="2" charset="2"/>
              </a:rPr>
              <a:t> </a:t>
            </a:r>
            <a:r>
              <a:rPr lang="en-GB" dirty="0" err="1">
                <a:sym typeface="Wingdings" panose="05000000000000000000" pitchFamily="2" charset="2"/>
              </a:rPr>
              <a:t>niet</a:t>
            </a:r>
            <a:r>
              <a:rPr lang="en-GB" dirty="0">
                <a:sym typeface="Wingdings" panose="05000000000000000000" pitchFamily="2" charset="2"/>
              </a:rPr>
              <a:t> </a:t>
            </a:r>
            <a:r>
              <a:rPr lang="en-GB" dirty="0" err="1">
                <a:sym typeface="Wingdings" panose="05000000000000000000" pitchFamily="2" charset="2"/>
              </a:rPr>
              <a:t>mogelijk</a:t>
            </a:r>
            <a:r>
              <a:rPr lang="en-GB" dirty="0">
                <a:sym typeface="Wingdings" panose="05000000000000000000" pitchFamily="2" charset="2"/>
              </a:rPr>
              <a:t>: </a:t>
            </a:r>
            <a:r>
              <a:rPr lang="en-GB" dirty="0" err="1">
                <a:sym typeface="Wingdings" panose="05000000000000000000" pitchFamily="2" charset="2"/>
              </a:rPr>
              <a:t>alternatieven</a:t>
            </a:r>
            <a:r>
              <a:rPr lang="en-GB" dirty="0">
                <a:sym typeface="Wingdings" panose="05000000000000000000" pitchFamily="2" charset="2"/>
              </a:rPr>
              <a:t> </a:t>
            </a:r>
            <a:r>
              <a:rPr lang="en-GB" dirty="0" err="1">
                <a:sym typeface="Wingdings" panose="05000000000000000000" pitchFamily="2" charset="2"/>
              </a:rPr>
              <a:t>zoeken</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178252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3"/>
          <a:srcRect b="34618"/>
          <a:stretch/>
        </p:blipFill>
        <p:spPr>
          <a:xfrm>
            <a:off x="113483" y="33655"/>
            <a:ext cx="11939452" cy="4391025"/>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363870" y="4424680"/>
            <a:ext cx="1146426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6000" dirty="0">
                <a:solidFill>
                  <a:schemeClr val="tx1"/>
                </a:solidFill>
                <a:latin typeface="DINPro" panose="020B0504020101020102" pitchFamily="34" charset="0"/>
              </a:rPr>
              <a:t>Bedankt voor jullie aandacht</a:t>
            </a:r>
            <a:endParaRPr lang="nl-NL" sz="3200" dirty="0">
              <a:solidFill>
                <a:schemeClr val="tx1"/>
              </a:solidFill>
              <a:latin typeface="DINPro" panose="020B0504020101020102" pitchFamily="34" charset="0"/>
            </a:endParaRPr>
          </a:p>
          <a:p>
            <a:pPr algn="ctr"/>
            <a:endParaRPr lang="nl-NL" sz="1000" dirty="0">
              <a:solidFill>
                <a:srgbClr val="EE0000"/>
              </a:solidFill>
              <a:latin typeface="DINPro" panose="020B0504020101020102" pitchFamily="34" charset="0"/>
            </a:endParaRPr>
          </a:p>
        </p:txBody>
      </p:sp>
      <p:pic>
        <p:nvPicPr>
          <p:cNvPr id="5" name="Picture 4">
            <a:extLst>
              <a:ext uri="{FF2B5EF4-FFF2-40B4-BE49-F238E27FC236}">
                <a16:creationId xmlns:a16="http://schemas.microsoft.com/office/drawing/2014/main" id="{CDC413CC-F7C5-4D3A-8F6B-EE3F47CA48DD}"/>
              </a:ext>
            </a:extLst>
          </p:cNvPr>
          <p:cNvPicPr>
            <a:picLocks noChangeAspect="1"/>
          </p:cNvPicPr>
          <p:nvPr/>
        </p:nvPicPr>
        <p:blipFill rotWithShape="1">
          <a:blip r:embed="rId4"/>
          <a:srcRect l="63906" t="38704" r="6042" b="41852"/>
          <a:stretch/>
        </p:blipFill>
        <p:spPr>
          <a:xfrm>
            <a:off x="271145" y="5552312"/>
            <a:ext cx="2969895" cy="1080898"/>
          </a:xfrm>
          <a:prstGeom prst="rect">
            <a:avLst/>
          </a:prstGeom>
        </p:spPr>
      </p:pic>
    </p:spTree>
    <p:extLst>
      <p:ext uri="{BB962C8B-B14F-4D97-AF65-F5344CB8AC3E}">
        <p14:creationId xmlns:p14="http://schemas.microsoft.com/office/powerpoint/2010/main" val="373634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731520" y="1906812"/>
            <a:ext cx="10226291" cy="3625308"/>
          </a:xfrm>
        </p:spPr>
        <p:txBody>
          <a:bodyPr vert="horz" lIns="91440" tIns="45720" rIns="91440" bIns="45720" rtlCol="0" anchor="t">
            <a:normAutofit fontScale="92500" lnSpcReduction="20000"/>
          </a:bodyPr>
          <a:lstStyle/>
          <a:p>
            <a:pPr marL="0" indent="0">
              <a:buNone/>
            </a:pPr>
            <a:r>
              <a:rPr lang="fr-BE" sz="2400" b="1" dirty="0" err="1">
                <a:latin typeface="DINPro" panose="020B0504020101020102" pitchFamily="34" charset="0"/>
              </a:rPr>
              <a:t>Algemene</a:t>
            </a:r>
            <a:r>
              <a:rPr lang="fr-BE" sz="2400" b="1" dirty="0">
                <a:latin typeface="DINPro" panose="020B0504020101020102" pitchFamily="34" charset="0"/>
              </a:rPr>
              <a:t> info COVID19:  </a:t>
            </a:r>
            <a:r>
              <a:rPr lang="fr-BE" sz="2400" b="1" dirty="0">
                <a:latin typeface="DINPro" panose="020B0504020101020102" pitchFamily="34" charset="0"/>
                <a:hlinkClick r:id="rId3"/>
              </a:rPr>
              <a:t>www.info-coronavirus.be</a:t>
            </a:r>
            <a:r>
              <a:rPr lang="fr-BE" sz="2400" b="1" dirty="0">
                <a:latin typeface="DINPro" panose="020B0504020101020102" pitchFamily="34" charset="0"/>
              </a:rPr>
              <a:t> en </a:t>
            </a:r>
            <a:r>
              <a:rPr lang="fr-BE" sz="2400" b="1" dirty="0">
                <a:latin typeface="DINPro" panose="020B0504020101020102" pitchFamily="34" charset="0"/>
                <a:hlinkClick r:id="rId4"/>
              </a:rPr>
              <a:t>https://www.who.int/emergencies/diseases/novel-coronavirus-2019</a:t>
            </a:r>
            <a:r>
              <a:rPr lang="fr-BE" sz="2400" b="1" dirty="0">
                <a:latin typeface="DINPro" panose="020B0504020101020102" pitchFamily="34" charset="0"/>
              </a:rPr>
              <a:t> </a:t>
            </a:r>
          </a:p>
          <a:p>
            <a:pPr marL="0" indent="0">
              <a:buNone/>
            </a:pPr>
            <a:r>
              <a:rPr lang="nl-NL" sz="2400" b="1" dirty="0">
                <a:latin typeface="DINPro" panose="020B0504020101020102" pitchFamily="34" charset="0"/>
              </a:rPr>
              <a:t>In </a:t>
            </a:r>
            <a:r>
              <a:rPr lang="nl-NL" sz="2400" b="1">
                <a:latin typeface="DINPro" panose="020B0504020101020102" pitchFamily="34" charset="0"/>
              </a:rPr>
              <a:t>verschillende talen: </a:t>
            </a:r>
            <a:r>
              <a:rPr lang="nl-NL" sz="2400" b="1">
                <a:latin typeface="DINPro" panose="020B0504020101020102" pitchFamily="34" charset="0"/>
                <a:hlinkClick r:id="rId5"/>
              </a:rPr>
              <a:t>https://www.atlas-antwerpen.be/nl/nieuws/hoe-bescherm-ik-mezelf-en-anderen-tegen-het-coronavirus</a:t>
            </a:r>
            <a:r>
              <a:rPr lang="nl-NL" sz="2400" b="1">
                <a:latin typeface="DINPro" panose="020B0504020101020102" pitchFamily="34" charset="0"/>
              </a:rPr>
              <a:t> </a:t>
            </a:r>
          </a:p>
          <a:p>
            <a:pPr marL="0" indent="0">
              <a:buNone/>
            </a:pPr>
            <a:endParaRPr lang="nl-NL" sz="2400" b="1" dirty="0">
              <a:latin typeface="DINPro" panose="020B0504020101020102" pitchFamily="34" charset="0"/>
            </a:endParaRPr>
          </a:p>
          <a:p>
            <a:pPr marL="0" indent="0">
              <a:buNone/>
            </a:pPr>
            <a:r>
              <a:rPr lang="nl-NL" sz="2400" b="1" dirty="0">
                <a:latin typeface="DINPro" panose="020B0504020101020102" pitchFamily="34" charset="0"/>
              </a:rPr>
              <a:t>Stad Antwerpen:  </a:t>
            </a:r>
            <a:r>
              <a:rPr lang="nl-NL" sz="2400" b="1" dirty="0">
                <a:latin typeface="DINPro" panose="020B0504020101020102" pitchFamily="34" charset="0"/>
                <a:hlinkClick r:id="rId6"/>
              </a:rPr>
              <a:t>www.antwerpen.be/corona_toolsorganisaties</a:t>
            </a:r>
            <a:r>
              <a:rPr lang="nl-NL" sz="2400" b="1" dirty="0">
                <a:latin typeface="DINPro" panose="020B0504020101020102" pitchFamily="34" charset="0"/>
              </a:rPr>
              <a:t> </a:t>
            </a:r>
          </a:p>
          <a:p>
            <a:pPr marL="0" indent="0">
              <a:buNone/>
            </a:pPr>
            <a:endParaRPr lang="nl-NL" sz="2400" b="1" dirty="0">
              <a:latin typeface="DINPro" panose="020B0504020101020102" pitchFamily="34" charset="0"/>
            </a:endParaRPr>
          </a:p>
          <a:p>
            <a:pPr marL="0" indent="0">
              <a:buNone/>
            </a:pPr>
            <a:r>
              <a:rPr lang="nl-NL" sz="2400" b="1" dirty="0" err="1">
                <a:latin typeface="DINPro" panose="020B0504020101020102" pitchFamily="34" charset="0"/>
              </a:rPr>
              <a:t>Testing</a:t>
            </a:r>
            <a:r>
              <a:rPr lang="nl-NL" sz="2400" b="1" dirty="0">
                <a:latin typeface="DINPro" panose="020B0504020101020102" pitchFamily="34" charset="0"/>
              </a:rPr>
              <a:t> in Antwerpen: </a:t>
            </a:r>
            <a:r>
              <a:rPr lang="nl-NL" sz="2400" b="1" dirty="0">
                <a:latin typeface="DINPro" panose="020B0504020101020102" pitchFamily="34" charset="0"/>
                <a:hlinkClick r:id="rId7"/>
              </a:rPr>
              <a:t>https://antwerpen.testcovid.be/</a:t>
            </a:r>
            <a:r>
              <a:rPr lang="nl-NL" sz="2400" b="1" dirty="0">
                <a:latin typeface="DINPro" panose="020B0504020101020102" pitchFamily="34" charset="0"/>
              </a:rPr>
              <a:t> </a:t>
            </a:r>
          </a:p>
          <a:p>
            <a:pPr marL="0" indent="0">
              <a:buNone/>
            </a:pPr>
            <a:endParaRPr lang="nl-NL" sz="2400" b="1" dirty="0">
              <a:latin typeface="DINPro" panose="020B0504020101020102" pitchFamily="34" charset="0"/>
            </a:endParaRPr>
          </a:p>
          <a:p>
            <a:pPr marL="0" indent="0">
              <a:buNone/>
            </a:pPr>
            <a:r>
              <a:rPr lang="nl-NL" sz="2400" b="1" dirty="0">
                <a:latin typeface="DINPro" panose="020B0504020101020102" pitchFamily="34" charset="0"/>
              </a:rPr>
              <a:t>Buitenland: </a:t>
            </a:r>
            <a:r>
              <a:rPr lang="fr-BE" sz="2400" b="1" dirty="0">
                <a:latin typeface="DINPro" panose="020B0504020101020102"/>
                <a:hlinkClick r:id="rId8"/>
              </a:rPr>
              <a:t>https://diplomatie.belgium.be/nl</a:t>
            </a:r>
            <a:endParaRPr lang="nl-NL" sz="2400" b="1" dirty="0">
              <a:latin typeface="DINPro" panose="020B0504020101020102" pitchFamily="34" charset="0"/>
            </a:endParaRPr>
          </a:p>
          <a:p>
            <a:pPr marL="0" indent="0">
              <a:buNone/>
            </a:pPr>
            <a:endParaRPr lang="fr-BE" sz="2400" b="1"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9">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Meer informatie</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10"/>
          <a:srcRect l="63906" t="38704" r="6042" b="41852"/>
          <a:stretch/>
        </p:blipFill>
        <p:spPr>
          <a:xfrm>
            <a:off x="232122" y="5378974"/>
            <a:ext cx="3663950" cy="1333500"/>
          </a:xfrm>
          <a:prstGeom prst="rect">
            <a:avLst/>
          </a:prstGeom>
        </p:spPr>
      </p:pic>
    </p:spTree>
    <p:extLst>
      <p:ext uri="{BB962C8B-B14F-4D97-AF65-F5344CB8AC3E}">
        <p14:creationId xmlns:p14="http://schemas.microsoft.com/office/powerpoint/2010/main" val="298413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3"/>
          <a:srcRect b="34618"/>
          <a:stretch/>
        </p:blipFill>
        <p:spPr>
          <a:xfrm>
            <a:off x="113483" y="33655"/>
            <a:ext cx="11939452" cy="4391025"/>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363870" y="4424680"/>
            <a:ext cx="1146426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6000" dirty="0" err="1">
                <a:solidFill>
                  <a:schemeClr val="tx1"/>
                </a:solidFill>
                <a:latin typeface="DINPro" panose="020B0504020101020102" pitchFamily="34" charset="0"/>
              </a:rPr>
              <a:t>Testing</a:t>
            </a:r>
            <a:endParaRPr lang="nl-NL" sz="3200" dirty="0">
              <a:solidFill>
                <a:schemeClr val="tx1"/>
              </a:solidFill>
              <a:latin typeface="DINPro" panose="020B0504020101020102" pitchFamily="34" charset="0"/>
            </a:endParaRPr>
          </a:p>
          <a:p>
            <a:pPr algn="ctr"/>
            <a:endParaRPr lang="nl-NL" sz="1000" dirty="0">
              <a:solidFill>
                <a:srgbClr val="EE0000"/>
              </a:solidFill>
              <a:latin typeface="DINPro" panose="020B0504020101020102" pitchFamily="34" charset="0"/>
            </a:endParaRPr>
          </a:p>
        </p:txBody>
      </p:sp>
      <p:pic>
        <p:nvPicPr>
          <p:cNvPr id="5" name="Picture 4">
            <a:extLst>
              <a:ext uri="{FF2B5EF4-FFF2-40B4-BE49-F238E27FC236}">
                <a16:creationId xmlns:a16="http://schemas.microsoft.com/office/drawing/2014/main" id="{CDC413CC-F7C5-4D3A-8F6B-EE3F47CA48DD}"/>
              </a:ext>
            </a:extLst>
          </p:cNvPr>
          <p:cNvPicPr>
            <a:picLocks noChangeAspect="1"/>
          </p:cNvPicPr>
          <p:nvPr/>
        </p:nvPicPr>
        <p:blipFill rotWithShape="1">
          <a:blip r:embed="rId4"/>
          <a:srcRect l="63906" t="38704" r="6042" b="41852"/>
          <a:stretch/>
        </p:blipFill>
        <p:spPr>
          <a:xfrm>
            <a:off x="271145" y="5552312"/>
            <a:ext cx="2969895" cy="1080898"/>
          </a:xfrm>
          <a:prstGeom prst="rect">
            <a:avLst/>
          </a:prstGeom>
        </p:spPr>
      </p:pic>
    </p:spTree>
    <p:extLst>
      <p:ext uri="{BB962C8B-B14F-4D97-AF65-F5344CB8AC3E}">
        <p14:creationId xmlns:p14="http://schemas.microsoft.com/office/powerpoint/2010/main" val="286305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906812"/>
            <a:ext cx="10119611" cy="775428"/>
          </a:xfrm>
        </p:spPr>
        <p:txBody>
          <a:bodyPr vert="horz" lIns="91440" tIns="45720" rIns="91440" bIns="45720" rtlCol="0" anchor="t">
            <a:normAutofit lnSpcReduction="10000"/>
          </a:bodyPr>
          <a:lstStyle/>
          <a:p>
            <a:pPr marL="0" indent="0">
              <a:buNone/>
            </a:pPr>
            <a:r>
              <a:rPr lang="fr-BE" b="1" dirty="0">
                <a:latin typeface="DINPro" panose="020B0504020101020102" pitchFamily="34" charset="0"/>
              </a:rPr>
              <a:t>WAAROM?  </a:t>
            </a:r>
            <a:r>
              <a:rPr lang="fr-BE" sz="2400" dirty="0" err="1">
                <a:latin typeface="DINPro" panose="020B0504020101020102" pitchFamily="34" charset="0"/>
              </a:rPr>
              <a:t>Zo</a:t>
            </a:r>
            <a:r>
              <a:rPr lang="fr-BE" sz="2400" dirty="0">
                <a:latin typeface="DINPro" panose="020B0504020101020102" pitchFamily="34" charset="0"/>
              </a:rPr>
              <a:t> </a:t>
            </a:r>
            <a:r>
              <a:rPr lang="fr-BE" sz="2400" dirty="0" err="1">
                <a:latin typeface="DINPro" panose="020B0504020101020102" pitchFamily="34" charset="0"/>
              </a:rPr>
              <a:t>snel</a:t>
            </a:r>
            <a:r>
              <a:rPr lang="fr-BE" sz="2400" dirty="0">
                <a:latin typeface="DINPro" panose="020B0504020101020102" pitchFamily="34" charset="0"/>
              </a:rPr>
              <a:t> </a:t>
            </a:r>
            <a:r>
              <a:rPr lang="fr-BE" sz="2400" dirty="0" err="1">
                <a:latin typeface="DINPro" panose="020B0504020101020102" pitchFamily="34" charset="0"/>
              </a:rPr>
              <a:t>mogelijk</a:t>
            </a:r>
            <a:r>
              <a:rPr lang="fr-BE" sz="2400" dirty="0">
                <a:latin typeface="DINPro" panose="020B0504020101020102" pitchFamily="34" charset="0"/>
              </a:rPr>
              <a:t> </a:t>
            </a:r>
            <a:r>
              <a:rPr lang="fr-BE" sz="2400" dirty="0" err="1">
                <a:latin typeface="DINPro" panose="020B0504020101020102" pitchFamily="34" charset="0"/>
              </a:rPr>
              <a:t>opsporen</a:t>
            </a:r>
            <a:r>
              <a:rPr lang="fr-BE" sz="2400" dirty="0">
                <a:latin typeface="DINPro" panose="020B0504020101020102" pitchFamily="34" charset="0"/>
              </a:rPr>
              <a:t>, </a:t>
            </a:r>
            <a:r>
              <a:rPr lang="fr-BE" sz="2400" dirty="0" err="1">
                <a:latin typeface="DINPro" panose="020B0504020101020102" pitchFamily="34" charset="0"/>
              </a:rPr>
              <a:t>bescherming</a:t>
            </a:r>
            <a:r>
              <a:rPr lang="fr-BE" sz="2400" dirty="0">
                <a:latin typeface="DINPro" panose="020B0504020101020102" pitchFamily="34" charset="0"/>
              </a:rPr>
              <a:t> van </a:t>
            </a:r>
            <a:r>
              <a:rPr lang="fr-BE" sz="2400" dirty="0" err="1">
                <a:latin typeface="DINPro" panose="020B0504020101020102" pitchFamily="34" charset="0"/>
              </a:rPr>
              <a:t>anderen</a:t>
            </a:r>
            <a:r>
              <a:rPr lang="fr-BE" sz="2400" dirty="0">
                <a:latin typeface="DINPro" panose="020B0504020101020102" pitchFamily="34" charset="0"/>
              </a:rPr>
              <a:t> en </a:t>
            </a:r>
            <a:r>
              <a:rPr lang="fr-BE" sz="2400" dirty="0" err="1">
                <a:latin typeface="DINPro" panose="020B0504020101020102" pitchFamily="34" charset="0"/>
              </a:rPr>
              <a:t>zo</a:t>
            </a:r>
            <a:r>
              <a:rPr lang="fr-BE" sz="2400" dirty="0">
                <a:latin typeface="DINPro" panose="020B0504020101020102" pitchFamily="34" charset="0"/>
              </a:rPr>
              <a:t> </a:t>
            </a:r>
            <a:r>
              <a:rPr lang="fr-BE" sz="2400" dirty="0" err="1">
                <a:latin typeface="DINPro" panose="020B0504020101020102" pitchFamily="34" charset="0"/>
              </a:rPr>
              <a:t>nodig</a:t>
            </a:r>
            <a:r>
              <a:rPr lang="fr-BE" sz="2400" dirty="0">
                <a:latin typeface="DINPro" panose="020B0504020101020102" pitchFamily="34" charset="0"/>
              </a:rPr>
              <a:t> </a:t>
            </a:r>
            <a:r>
              <a:rPr lang="fr-BE" sz="2400" dirty="0" err="1">
                <a:latin typeface="DINPro" panose="020B0504020101020102" pitchFamily="34" charset="0"/>
              </a:rPr>
              <a:t>behandeling</a:t>
            </a:r>
            <a:r>
              <a:rPr lang="fr-BE" sz="2400" dirty="0">
                <a:latin typeface="DINPro" panose="020B0504020101020102" pitchFamily="34" charset="0"/>
              </a:rPr>
              <a:t> </a:t>
            </a:r>
            <a:r>
              <a:rPr lang="fr-BE" sz="2400" dirty="0" err="1">
                <a:latin typeface="DINPro" panose="020B0504020101020102" pitchFamily="34" charset="0"/>
              </a:rPr>
              <a:t>opstarten</a:t>
            </a:r>
            <a:endParaRPr lang="fr-BE" sz="2400"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Waarom en wanneer testen?</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
        <p:nvSpPr>
          <p:cNvPr id="4" name="TextBox 3">
            <a:extLst>
              <a:ext uri="{FF2B5EF4-FFF2-40B4-BE49-F238E27FC236}">
                <a16:creationId xmlns:a16="http://schemas.microsoft.com/office/drawing/2014/main" id="{297F7B8E-F70F-4FA6-AFF0-1B1F2B6AB77D}"/>
              </a:ext>
            </a:extLst>
          </p:cNvPr>
          <p:cNvSpPr txBox="1"/>
          <p:nvPr/>
        </p:nvSpPr>
        <p:spPr>
          <a:xfrm>
            <a:off x="838200" y="3140927"/>
            <a:ext cx="10119610" cy="2492990"/>
          </a:xfrm>
          <a:prstGeom prst="rect">
            <a:avLst/>
          </a:prstGeom>
          <a:noFill/>
        </p:spPr>
        <p:txBody>
          <a:bodyPr wrap="square" rtlCol="0">
            <a:spAutoFit/>
          </a:bodyPr>
          <a:lstStyle/>
          <a:p>
            <a:r>
              <a:rPr lang="fr-BE" sz="2800" b="1" dirty="0">
                <a:latin typeface="DINPro" panose="020B0504020101020102"/>
              </a:rPr>
              <a:t>WANNEER?</a:t>
            </a:r>
          </a:p>
          <a:p>
            <a:pPr marL="457200" indent="-457200">
              <a:buFont typeface="Arial" panose="020B0604020202020204" pitchFamily="34" charset="0"/>
              <a:buChar char="•"/>
            </a:pPr>
            <a:r>
              <a:rPr lang="fr-BE" sz="2400" dirty="0" err="1">
                <a:latin typeface="DINPro" panose="020B0504020101020102"/>
              </a:rPr>
              <a:t>Bij</a:t>
            </a:r>
            <a:r>
              <a:rPr lang="fr-BE" sz="2400" dirty="0">
                <a:latin typeface="DINPro" panose="020B0504020101020102"/>
              </a:rPr>
              <a:t> </a:t>
            </a:r>
            <a:r>
              <a:rPr lang="fr-BE" sz="2400" dirty="0" err="1">
                <a:latin typeface="DINPro" panose="020B0504020101020102"/>
              </a:rPr>
              <a:t>symptomen</a:t>
            </a:r>
            <a:endParaRPr lang="fr-BE" sz="2400" dirty="0">
              <a:latin typeface="DINPro" panose="020B0504020101020102"/>
            </a:endParaRPr>
          </a:p>
          <a:p>
            <a:pPr marL="457200" indent="-457200">
              <a:buFont typeface="Arial" panose="020B0604020202020204" pitchFamily="34" charset="0"/>
              <a:buChar char="•"/>
            </a:pPr>
            <a:r>
              <a:rPr lang="fr-BE" sz="2400" dirty="0" err="1">
                <a:latin typeface="DINPro" panose="020B0504020101020102"/>
              </a:rPr>
              <a:t>Nauw</a:t>
            </a:r>
            <a:r>
              <a:rPr lang="fr-BE" sz="2400" dirty="0">
                <a:latin typeface="DINPro" panose="020B0504020101020102"/>
              </a:rPr>
              <a:t> contact met </a:t>
            </a:r>
            <a:r>
              <a:rPr lang="fr-BE" sz="2400" dirty="0" err="1">
                <a:latin typeface="DINPro" panose="020B0504020101020102"/>
              </a:rPr>
              <a:t>een</a:t>
            </a:r>
            <a:r>
              <a:rPr lang="fr-BE" sz="2400" dirty="0">
                <a:latin typeface="DINPro" panose="020B0504020101020102"/>
              </a:rPr>
              <a:t> </a:t>
            </a:r>
            <a:r>
              <a:rPr lang="fr-BE" sz="2400" dirty="0" err="1">
                <a:latin typeface="DINPro" panose="020B0504020101020102"/>
              </a:rPr>
              <a:t>besmet</a:t>
            </a:r>
            <a:r>
              <a:rPr lang="fr-BE" sz="2400" dirty="0">
                <a:latin typeface="DINPro" panose="020B0504020101020102"/>
              </a:rPr>
              <a:t> </a:t>
            </a:r>
            <a:r>
              <a:rPr lang="fr-BE" sz="2400" dirty="0" err="1">
                <a:latin typeface="DINPro" panose="020B0504020101020102"/>
              </a:rPr>
              <a:t>persoon</a:t>
            </a:r>
            <a:endParaRPr lang="fr-BE" sz="2400" dirty="0">
              <a:latin typeface="DINPro" panose="020B0504020101020102"/>
            </a:endParaRPr>
          </a:p>
          <a:p>
            <a:pPr marL="457200" indent="-457200">
              <a:buFont typeface="Arial" panose="020B0604020202020204" pitchFamily="34" charset="0"/>
              <a:buChar char="•"/>
            </a:pPr>
            <a:r>
              <a:rPr lang="fr-BE" sz="2400" dirty="0" err="1">
                <a:latin typeface="DINPro" panose="020B0504020101020102"/>
              </a:rPr>
              <a:t>Terug</a:t>
            </a:r>
            <a:r>
              <a:rPr lang="fr-BE" sz="2400" dirty="0">
                <a:latin typeface="DINPro" panose="020B0504020101020102"/>
              </a:rPr>
              <a:t> </a:t>
            </a:r>
            <a:r>
              <a:rPr lang="fr-BE" sz="2400" dirty="0" err="1">
                <a:latin typeface="DINPro" panose="020B0504020101020102"/>
              </a:rPr>
              <a:t>uit</a:t>
            </a:r>
            <a:r>
              <a:rPr lang="fr-BE" sz="2400" dirty="0">
                <a:latin typeface="DINPro" panose="020B0504020101020102"/>
              </a:rPr>
              <a:t> rode en </a:t>
            </a:r>
            <a:r>
              <a:rPr lang="fr-BE" sz="2400" dirty="0" err="1">
                <a:latin typeface="DINPro" panose="020B0504020101020102"/>
              </a:rPr>
              <a:t>oranje</a:t>
            </a:r>
            <a:r>
              <a:rPr lang="fr-BE" sz="2400" dirty="0">
                <a:latin typeface="DINPro" panose="020B0504020101020102"/>
              </a:rPr>
              <a:t> zone (update: </a:t>
            </a:r>
            <a:r>
              <a:rPr lang="fr-BE" sz="2400" dirty="0">
                <a:latin typeface="DINPro" panose="020B0504020101020102"/>
                <a:hlinkClick r:id="rId5"/>
              </a:rPr>
              <a:t>https://diplomatie.belgium.be/nl</a:t>
            </a:r>
            <a:r>
              <a:rPr lang="fr-BE" sz="2400" dirty="0">
                <a:latin typeface="DINPro" panose="020B0504020101020102"/>
              </a:rPr>
              <a:t> )</a:t>
            </a:r>
          </a:p>
          <a:p>
            <a:endParaRPr lang="fr-BE" sz="2800" b="1" dirty="0"/>
          </a:p>
          <a:p>
            <a:endParaRPr lang="en-GB" sz="2800" b="1" dirty="0"/>
          </a:p>
        </p:txBody>
      </p:sp>
      <p:pic>
        <p:nvPicPr>
          <p:cNvPr id="7" name="Picture 6">
            <a:extLst>
              <a:ext uri="{FF2B5EF4-FFF2-40B4-BE49-F238E27FC236}">
                <a16:creationId xmlns:a16="http://schemas.microsoft.com/office/drawing/2014/main" id="{3D290264-D7D9-4BDD-91C3-8B0A0E74DAD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l="30555" t="31490" r="27083" b="34830"/>
          <a:stretch/>
        </p:blipFill>
        <p:spPr>
          <a:xfrm>
            <a:off x="7512590" y="4944428"/>
            <a:ext cx="1722120" cy="1369211"/>
          </a:xfrm>
          <a:prstGeom prst="rect">
            <a:avLst/>
          </a:prstGeom>
          <a:ln>
            <a:noFill/>
          </a:ln>
        </p:spPr>
      </p:pic>
      <p:pic>
        <p:nvPicPr>
          <p:cNvPr id="16" name="Content Placeholder 4" descr="A screenshot of a video game&#10;&#10;Description automatically generated">
            <a:extLst>
              <a:ext uri="{FF2B5EF4-FFF2-40B4-BE49-F238E27FC236}">
                <a16:creationId xmlns:a16="http://schemas.microsoft.com/office/drawing/2014/main" id="{FDDCA5FC-D5A4-463E-858B-7FE570E92FD4}"/>
              </a:ext>
            </a:extLst>
          </p:cNvPr>
          <p:cNvPicPr>
            <a:picLocks noChangeAspect="1"/>
          </p:cNvPicPr>
          <p:nvPr/>
        </p:nvPicPr>
        <p:blipFill rotWithShape="1">
          <a:blip r:embed="rId8">
            <a:extLst>
              <a:ext uri="{28A0092B-C50C-407E-A947-70E740481C1C}">
                <a14:useLocalDpi xmlns:a14="http://schemas.microsoft.com/office/drawing/2010/main" val="0"/>
              </a:ext>
            </a:extLst>
          </a:blip>
          <a:srcRect l="3824" t="33355" r="79580" b="44837"/>
          <a:stretch/>
        </p:blipFill>
        <p:spPr>
          <a:xfrm>
            <a:off x="5208607" y="4949311"/>
            <a:ext cx="1852508" cy="1369211"/>
          </a:xfrm>
          <a:prstGeom prst="rect">
            <a:avLst/>
          </a:prstGeom>
        </p:spPr>
      </p:pic>
      <p:pic>
        <p:nvPicPr>
          <p:cNvPr id="1026" name="Picture 2" descr="Wereldbol en vliegtuig reizen pictogram - Download Free Vectors, Vector  Bestanden, Ontwerpen Templates">
            <a:extLst>
              <a:ext uri="{FF2B5EF4-FFF2-40B4-BE49-F238E27FC236}">
                <a16:creationId xmlns:a16="http://schemas.microsoft.com/office/drawing/2014/main" id="{086FD8B5-BF75-4EDE-AAC9-EEAC4D3FBA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456" t="10946" r="6072" b="13730"/>
          <a:stretch/>
        </p:blipFill>
        <p:spPr bwMode="auto">
          <a:xfrm>
            <a:off x="9816081" y="4884493"/>
            <a:ext cx="1615441"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4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Soorten tests</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pic>
        <p:nvPicPr>
          <p:cNvPr id="7" name="Picture 6">
            <a:extLst>
              <a:ext uri="{FF2B5EF4-FFF2-40B4-BE49-F238E27FC236}">
                <a16:creationId xmlns:a16="http://schemas.microsoft.com/office/drawing/2014/main" id="{F2741FBA-41B6-4303-9CCF-0E601FBE2479}"/>
              </a:ext>
            </a:extLst>
          </p:cNvPr>
          <p:cNvPicPr>
            <a:picLocks noChangeAspect="1"/>
          </p:cNvPicPr>
          <p:nvPr/>
        </p:nvPicPr>
        <p:blipFill>
          <a:blip r:embed="rId5"/>
          <a:stretch>
            <a:fillRect/>
          </a:stretch>
        </p:blipFill>
        <p:spPr>
          <a:xfrm>
            <a:off x="1391177" y="2321786"/>
            <a:ext cx="3618445" cy="2409825"/>
          </a:xfrm>
          <a:prstGeom prst="rect">
            <a:avLst/>
          </a:prstGeom>
          <a:ln w="12700">
            <a:solidFill>
              <a:schemeClr val="tx1"/>
            </a:solidFill>
          </a:ln>
        </p:spPr>
      </p:pic>
      <p:pic>
        <p:nvPicPr>
          <p:cNvPr id="8" name="Picture 7">
            <a:extLst>
              <a:ext uri="{FF2B5EF4-FFF2-40B4-BE49-F238E27FC236}">
                <a16:creationId xmlns:a16="http://schemas.microsoft.com/office/drawing/2014/main" id="{7C86FE71-0486-438E-B3DD-773C07357489}"/>
              </a:ext>
            </a:extLst>
          </p:cNvPr>
          <p:cNvPicPr>
            <a:picLocks noChangeAspect="1"/>
          </p:cNvPicPr>
          <p:nvPr/>
        </p:nvPicPr>
        <p:blipFill>
          <a:blip r:embed="rId6"/>
          <a:stretch>
            <a:fillRect/>
          </a:stretch>
        </p:blipFill>
        <p:spPr>
          <a:xfrm>
            <a:off x="6048556" y="2827400"/>
            <a:ext cx="5029200" cy="1508760"/>
          </a:xfrm>
          <a:prstGeom prst="rect">
            <a:avLst/>
          </a:prstGeom>
          <a:ln w="12700">
            <a:solidFill>
              <a:schemeClr val="tx1"/>
            </a:solidFill>
          </a:ln>
        </p:spPr>
      </p:pic>
      <p:sp>
        <p:nvSpPr>
          <p:cNvPr id="9" name="TextBox 8">
            <a:extLst>
              <a:ext uri="{FF2B5EF4-FFF2-40B4-BE49-F238E27FC236}">
                <a16:creationId xmlns:a16="http://schemas.microsoft.com/office/drawing/2014/main" id="{E23619ED-A310-49E7-A50E-DF291521DB88}"/>
              </a:ext>
            </a:extLst>
          </p:cNvPr>
          <p:cNvSpPr txBox="1"/>
          <p:nvPr/>
        </p:nvSpPr>
        <p:spPr>
          <a:xfrm>
            <a:off x="2550015" y="4747155"/>
            <a:ext cx="1300768" cy="307777"/>
          </a:xfrm>
          <a:prstGeom prst="rect">
            <a:avLst/>
          </a:prstGeom>
          <a:noFill/>
        </p:spPr>
        <p:txBody>
          <a:bodyPr wrap="square" rtlCol="0">
            <a:spAutoFit/>
          </a:bodyPr>
          <a:lstStyle/>
          <a:p>
            <a:pPr algn="ctr"/>
            <a:r>
              <a:rPr lang="fr-BE" sz="1400" dirty="0" err="1"/>
              <a:t>Foto</a:t>
            </a:r>
            <a:r>
              <a:rPr lang="fr-BE" sz="1400" dirty="0"/>
              <a:t>: WHO</a:t>
            </a:r>
            <a:endParaRPr lang="en-GB" sz="1400" dirty="0"/>
          </a:p>
        </p:txBody>
      </p:sp>
      <p:sp>
        <p:nvSpPr>
          <p:cNvPr id="10" name="TextBox 9">
            <a:extLst>
              <a:ext uri="{FF2B5EF4-FFF2-40B4-BE49-F238E27FC236}">
                <a16:creationId xmlns:a16="http://schemas.microsoft.com/office/drawing/2014/main" id="{9A271137-BBDB-4FD3-922D-2CA8BB2432BF}"/>
              </a:ext>
            </a:extLst>
          </p:cNvPr>
          <p:cNvSpPr txBox="1"/>
          <p:nvPr/>
        </p:nvSpPr>
        <p:spPr>
          <a:xfrm>
            <a:off x="7477125" y="4336160"/>
            <a:ext cx="2194560" cy="307777"/>
          </a:xfrm>
          <a:prstGeom prst="rect">
            <a:avLst/>
          </a:prstGeom>
          <a:noFill/>
        </p:spPr>
        <p:txBody>
          <a:bodyPr wrap="square" rtlCol="0">
            <a:spAutoFit/>
          </a:bodyPr>
          <a:lstStyle/>
          <a:p>
            <a:pPr algn="ctr"/>
            <a:r>
              <a:rPr lang="fr-BE" sz="1400" dirty="0" err="1"/>
              <a:t>Foto</a:t>
            </a:r>
            <a:r>
              <a:rPr lang="fr-BE" sz="1400" dirty="0"/>
              <a:t>: Wit </a:t>
            </a:r>
            <a:r>
              <a:rPr lang="fr-BE" sz="1400" dirty="0" err="1"/>
              <a:t>Gele</a:t>
            </a:r>
            <a:r>
              <a:rPr lang="fr-BE" sz="1400" dirty="0"/>
              <a:t> </a:t>
            </a:r>
            <a:r>
              <a:rPr lang="fr-BE" sz="1400" dirty="0" err="1"/>
              <a:t>kruis</a:t>
            </a:r>
            <a:endParaRPr lang="fr-BE" sz="1400" dirty="0"/>
          </a:p>
        </p:txBody>
      </p:sp>
      <p:sp>
        <p:nvSpPr>
          <p:cNvPr id="11" name="TextBox 10">
            <a:extLst>
              <a:ext uri="{FF2B5EF4-FFF2-40B4-BE49-F238E27FC236}">
                <a16:creationId xmlns:a16="http://schemas.microsoft.com/office/drawing/2014/main" id="{75F06F51-D4B2-472E-925F-B3D3A95A55AC}"/>
              </a:ext>
            </a:extLst>
          </p:cNvPr>
          <p:cNvSpPr txBox="1"/>
          <p:nvPr/>
        </p:nvSpPr>
        <p:spPr>
          <a:xfrm>
            <a:off x="1798320" y="1690688"/>
            <a:ext cx="2804160" cy="461665"/>
          </a:xfrm>
          <a:prstGeom prst="rect">
            <a:avLst/>
          </a:prstGeom>
          <a:noFill/>
        </p:spPr>
        <p:txBody>
          <a:bodyPr wrap="square" rtlCol="0">
            <a:spAutoFit/>
          </a:bodyPr>
          <a:lstStyle/>
          <a:p>
            <a:pPr algn="ctr"/>
            <a:r>
              <a:rPr lang="fr-BE" sz="2400" b="1" dirty="0"/>
              <a:t>PCR-test</a:t>
            </a:r>
            <a:endParaRPr lang="en-GB" b="1" dirty="0"/>
          </a:p>
        </p:txBody>
      </p:sp>
      <p:sp>
        <p:nvSpPr>
          <p:cNvPr id="12" name="TextBox 11">
            <a:extLst>
              <a:ext uri="{FF2B5EF4-FFF2-40B4-BE49-F238E27FC236}">
                <a16:creationId xmlns:a16="http://schemas.microsoft.com/office/drawing/2014/main" id="{2FCB1584-E8AD-4253-8425-D1DA7293F75A}"/>
              </a:ext>
            </a:extLst>
          </p:cNvPr>
          <p:cNvSpPr txBox="1"/>
          <p:nvPr/>
        </p:nvSpPr>
        <p:spPr>
          <a:xfrm>
            <a:off x="5928360" y="2216505"/>
            <a:ext cx="5292090" cy="461665"/>
          </a:xfrm>
          <a:prstGeom prst="rect">
            <a:avLst/>
          </a:prstGeom>
          <a:noFill/>
        </p:spPr>
        <p:txBody>
          <a:bodyPr wrap="square" rtlCol="0">
            <a:spAutoFit/>
          </a:bodyPr>
          <a:lstStyle/>
          <a:p>
            <a:pPr algn="ctr"/>
            <a:r>
              <a:rPr lang="fr-BE" sz="2400" b="1" dirty="0" err="1"/>
              <a:t>Serologische</a:t>
            </a:r>
            <a:r>
              <a:rPr lang="fr-BE" sz="2400" b="1" dirty="0"/>
              <a:t> test: test op </a:t>
            </a:r>
            <a:r>
              <a:rPr lang="fr-BE" sz="2400" b="1" dirty="0" err="1"/>
              <a:t>antilichamen</a:t>
            </a:r>
            <a:endParaRPr lang="en-GB" sz="2400" b="1" dirty="0"/>
          </a:p>
        </p:txBody>
      </p:sp>
    </p:spTree>
    <p:extLst>
      <p:ext uri="{BB962C8B-B14F-4D97-AF65-F5344CB8AC3E}">
        <p14:creationId xmlns:p14="http://schemas.microsoft.com/office/powerpoint/2010/main" val="220616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3"/>
          <a:srcRect l="63906" t="38704" r="6042" b="41852"/>
          <a:stretch/>
        </p:blipFill>
        <p:spPr>
          <a:xfrm>
            <a:off x="232122" y="5378974"/>
            <a:ext cx="3663950" cy="1333500"/>
          </a:xfrm>
          <a:prstGeom prst="rect">
            <a:avLst/>
          </a:prstGeom>
        </p:spPr>
      </p:pic>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4">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906812"/>
            <a:ext cx="10698480" cy="3823428"/>
          </a:xfrm>
        </p:spPr>
        <p:txBody>
          <a:bodyPr vert="horz" lIns="91440" tIns="45720" rIns="91440" bIns="45720" rtlCol="0" anchor="t">
            <a:normAutofit fontScale="92500" lnSpcReduction="20000"/>
          </a:bodyPr>
          <a:lstStyle/>
          <a:p>
            <a:pPr marL="0" indent="0">
              <a:buNone/>
            </a:pPr>
            <a:r>
              <a:rPr lang="fr-BE" sz="3200" b="1" dirty="0" err="1">
                <a:latin typeface="DINPro" panose="020B0504020101020102" pitchFamily="34" charset="0"/>
              </a:rPr>
              <a:t>Symptomatisch</a:t>
            </a:r>
            <a:r>
              <a:rPr lang="fr-BE" sz="3200" b="1" dirty="0">
                <a:latin typeface="DINPro" panose="020B0504020101020102" pitchFamily="34" charset="0"/>
              </a:rPr>
              <a:t>: </a:t>
            </a:r>
          </a:p>
          <a:p>
            <a:pPr marL="0" indent="0">
              <a:buNone/>
            </a:pPr>
            <a:r>
              <a:rPr lang="fr-BE" sz="3200" dirty="0">
                <a:latin typeface="DINPro" panose="020B0504020101020102" pitchFamily="34" charset="0"/>
              </a:rPr>
              <a:t>	</a:t>
            </a:r>
            <a:r>
              <a:rPr lang="fr-BE" sz="3200" dirty="0" err="1">
                <a:latin typeface="DINPro" panose="020B0504020101020102" pitchFamily="34" charset="0"/>
              </a:rPr>
              <a:t>telefonisch</a:t>
            </a:r>
            <a:r>
              <a:rPr lang="fr-BE" sz="3200" dirty="0">
                <a:latin typeface="DINPro" panose="020B0504020101020102" pitchFamily="34" charset="0"/>
              </a:rPr>
              <a:t> contact met </a:t>
            </a:r>
            <a:r>
              <a:rPr lang="fr-BE" sz="3200" dirty="0" err="1">
                <a:latin typeface="DINPro" panose="020B0504020101020102" pitchFamily="34" charset="0"/>
              </a:rPr>
              <a:t>huisarts</a:t>
            </a:r>
            <a:r>
              <a:rPr lang="fr-BE" sz="3200" dirty="0">
                <a:latin typeface="DINPro" panose="020B0504020101020102" pitchFamily="34" charset="0"/>
              </a:rPr>
              <a:t> </a:t>
            </a:r>
            <a:r>
              <a:rPr lang="fr-BE" sz="3200" dirty="0">
                <a:latin typeface="DINPro" panose="020B0504020101020102" pitchFamily="34" charset="0"/>
                <a:sym typeface="Wingdings" panose="05000000000000000000" pitchFamily="2" charset="2"/>
              </a:rPr>
              <a:t> </a:t>
            </a:r>
            <a:r>
              <a:rPr lang="fr-BE" sz="3200" dirty="0" err="1">
                <a:latin typeface="DINPro" panose="020B0504020101020102" pitchFamily="34" charset="0"/>
                <a:sym typeface="Wingdings" panose="05000000000000000000" pitchFamily="2" charset="2"/>
              </a:rPr>
              <a:t>triagecentrum</a:t>
            </a:r>
            <a:r>
              <a:rPr lang="fr-BE" sz="3200" dirty="0">
                <a:latin typeface="DINPro" panose="020B0504020101020102" pitchFamily="34" charset="0"/>
                <a:sym typeface="Wingdings" panose="05000000000000000000" pitchFamily="2" charset="2"/>
              </a:rPr>
              <a:t> 	</a:t>
            </a:r>
          </a:p>
          <a:p>
            <a:pPr marL="0" indent="0">
              <a:buNone/>
            </a:pPr>
            <a:r>
              <a:rPr lang="fr-BE" sz="3000" dirty="0">
                <a:latin typeface="DINPro" panose="020B0504020101020102" pitchFamily="34" charset="0"/>
                <a:sym typeface="Wingdings" panose="05000000000000000000" pitchFamily="2" charset="2"/>
              </a:rPr>
              <a:t>	4 </a:t>
            </a:r>
            <a:r>
              <a:rPr lang="fr-BE" sz="3000" dirty="0" err="1">
                <a:latin typeface="DINPro" panose="020B0504020101020102" pitchFamily="34" charset="0"/>
                <a:sym typeface="Wingdings" panose="05000000000000000000" pitchFamily="2" charset="2"/>
              </a:rPr>
              <a:t>triagepunten</a:t>
            </a:r>
            <a:r>
              <a:rPr lang="fr-BE" sz="3000" dirty="0">
                <a:latin typeface="DINPro" panose="020B0504020101020102" pitchFamily="34" charset="0"/>
                <a:sym typeface="Wingdings" panose="05000000000000000000" pitchFamily="2" charset="2"/>
              </a:rPr>
              <a:t> in Antwerpen: Noord/Centrum/</a:t>
            </a:r>
            <a:r>
              <a:rPr lang="fr-BE" sz="3000" dirty="0" err="1">
                <a:latin typeface="DINPro" panose="020B0504020101020102" pitchFamily="34" charset="0"/>
                <a:sym typeface="Wingdings" panose="05000000000000000000" pitchFamily="2" charset="2"/>
              </a:rPr>
              <a:t>Zuid</a:t>
            </a:r>
            <a:r>
              <a:rPr lang="fr-BE" sz="3000" dirty="0">
                <a:latin typeface="DINPro" panose="020B0504020101020102" pitchFamily="34" charset="0"/>
                <a:sym typeface="Wingdings" panose="05000000000000000000" pitchFamily="2" charset="2"/>
              </a:rPr>
              <a:t>/</a:t>
            </a:r>
            <a:r>
              <a:rPr lang="fr-BE" sz="3000" dirty="0" err="1">
                <a:latin typeface="DINPro" panose="020B0504020101020102" pitchFamily="34" charset="0"/>
                <a:sym typeface="Wingdings" panose="05000000000000000000" pitchFamily="2" charset="2"/>
              </a:rPr>
              <a:t>Oost</a:t>
            </a:r>
            <a:endParaRPr lang="fr-BE" sz="3200" dirty="0">
              <a:latin typeface="DINPro" panose="020B0504020101020102" pitchFamily="34" charset="0"/>
              <a:sym typeface="Wingdings" panose="05000000000000000000" pitchFamily="2" charset="2"/>
            </a:endParaRPr>
          </a:p>
          <a:p>
            <a:pPr marL="0" indent="0">
              <a:buNone/>
            </a:pPr>
            <a:endParaRPr lang="fr-BE" sz="3200" b="1" dirty="0">
              <a:latin typeface="DINPro" panose="020B0504020101020102" pitchFamily="34" charset="0"/>
              <a:sym typeface="Wingdings" panose="05000000000000000000" pitchFamily="2" charset="2"/>
            </a:endParaRPr>
          </a:p>
          <a:p>
            <a:pPr marL="0" indent="0">
              <a:buNone/>
            </a:pPr>
            <a:r>
              <a:rPr lang="fr-BE" sz="3200" b="1" dirty="0" err="1">
                <a:latin typeface="DINPro" panose="020B0504020101020102" pitchFamily="34" charset="0"/>
                <a:sym typeface="Wingdings" panose="05000000000000000000" pitchFamily="2" charset="2"/>
              </a:rPr>
              <a:t>Asymptomatisch</a:t>
            </a:r>
            <a:r>
              <a:rPr lang="fr-BE" sz="3200" b="1" dirty="0">
                <a:latin typeface="DINPro" panose="020B0504020101020102" pitchFamily="34" charset="0"/>
                <a:sym typeface="Wingdings" panose="05000000000000000000" pitchFamily="2" charset="2"/>
              </a:rPr>
              <a:t>: </a:t>
            </a:r>
          </a:p>
          <a:p>
            <a:r>
              <a:rPr lang="fr-BE" sz="3200" dirty="0" err="1">
                <a:latin typeface="DINPro" panose="020B0504020101020102" pitchFamily="34" charset="0"/>
                <a:sym typeface="Wingdings" panose="05000000000000000000" pitchFamily="2" charset="2"/>
              </a:rPr>
              <a:t>Huisarts</a:t>
            </a:r>
            <a:r>
              <a:rPr lang="fr-BE" sz="3200" dirty="0">
                <a:latin typeface="DINPro" panose="020B0504020101020102" pitchFamily="34" charset="0"/>
                <a:sym typeface="Wingdings" panose="05000000000000000000" pitchFamily="2" charset="2"/>
              </a:rPr>
              <a:t> </a:t>
            </a:r>
          </a:p>
          <a:p>
            <a:r>
              <a:rPr lang="fr-BE" sz="3200" dirty="0" err="1">
                <a:latin typeface="DINPro" panose="020B0504020101020102" pitchFamily="34" charset="0"/>
                <a:sym typeface="Wingdings" panose="05000000000000000000" pitchFamily="2" charset="2"/>
              </a:rPr>
              <a:t>Testdorp</a:t>
            </a:r>
            <a:r>
              <a:rPr lang="fr-BE" sz="3200" dirty="0">
                <a:latin typeface="DINPro" panose="020B0504020101020102" pitchFamily="34" charset="0"/>
                <a:sym typeface="Wingdings" panose="05000000000000000000" pitchFamily="2" charset="2"/>
              </a:rPr>
              <a:t> </a:t>
            </a:r>
            <a:r>
              <a:rPr lang="fr-BE" sz="3200" dirty="0" err="1">
                <a:latin typeface="DINPro" panose="020B0504020101020102" pitchFamily="34" charset="0"/>
                <a:sym typeface="Wingdings" panose="05000000000000000000" pitchFamily="2" charset="2"/>
              </a:rPr>
              <a:t>Spoor</a:t>
            </a:r>
            <a:r>
              <a:rPr lang="fr-BE" sz="3200" dirty="0">
                <a:latin typeface="DINPro" panose="020B0504020101020102" pitchFamily="34" charset="0"/>
                <a:sym typeface="Wingdings" panose="05000000000000000000" pitchFamily="2" charset="2"/>
              </a:rPr>
              <a:t> </a:t>
            </a:r>
            <a:r>
              <a:rPr lang="fr-BE" sz="3200" dirty="0" err="1">
                <a:latin typeface="DINPro" panose="020B0504020101020102" pitchFamily="34" charset="0"/>
                <a:sym typeface="Wingdings" panose="05000000000000000000" pitchFamily="2" charset="2"/>
              </a:rPr>
              <a:t>Oost</a:t>
            </a:r>
            <a:r>
              <a:rPr lang="fr-BE" sz="3200" dirty="0">
                <a:latin typeface="DINPro" panose="020B0504020101020102" pitchFamily="34" charset="0"/>
                <a:sym typeface="Wingdings" panose="05000000000000000000" pitchFamily="2" charset="2"/>
              </a:rPr>
              <a:t> (</a:t>
            </a:r>
            <a:r>
              <a:rPr lang="fr-BE" dirty="0">
                <a:latin typeface="DINPro" panose="020B0504020101020102" pitchFamily="34" charset="0"/>
                <a:sym typeface="Wingdings" panose="05000000000000000000" pitchFamily="2" charset="2"/>
              </a:rPr>
              <a:t>op </a:t>
            </a:r>
            <a:r>
              <a:rPr lang="fr-BE" dirty="0" err="1">
                <a:latin typeface="DINPro" panose="020B0504020101020102" pitchFamily="34" charset="0"/>
                <a:sym typeface="Wingdings" panose="05000000000000000000" pitchFamily="2" charset="2"/>
              </a:rPr>
              <a:t>afspraak</a:t>
            </a:r>
            <a:r>
              <a:rPr lang="fr-BE" dirty="0">
                <a:latin typeface="DINPro" panose="020B0504020101020102" pitchFamily="34" charset="0"/>
                <a:sym typeface="Wingdings" panose="05000000000000000000" pitchFamily="2" charset="2"/>
              </a:rPr>
              <a:t>)</a:t>
            </a:r>
          </a:p>
          <a:p>
            <a:pPr lvl="1"/>
            <a:r>
              <a:rPr lang="fr-BE" sz="2600" dirty="0">
                <a:latin typeface="DINPro" panose="020B0504020101020102" pitchFamily="34" charset="0"/>
                <a:sym typeface="Wingdings" panose="05000000000000000000" pitchFamily="2" charset="2"/>
              </a:rPr>
              <a:t>Via </a:t>
            </a:r>
            <a:r>
              <a:rPr lang="fr-BE" sz="2600" dirty="0" err="1">
                <a:latin typeface="DINPro" panose="020B0504020101020102" pitchFamily="34" charset="0"/>
                <a:sym typeface="Wingdings" panose="05000000000000000000" pitchFamily="2" charset="2"/>
              </a:rPr>
              <a:t>contactonderzoeker</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callcentrum</a:t>
            </a:r>
            <a:r>
              <a:rPr lang="fr-BE" sz="2600" dirty="0">
                <a:latin typeface="DINPro" panose="020B0504020101020102" pitchFamily="34" charset="0"/>
                <a:sym typeface="Wingdings" panose="05000000000000000000" pitchFamily="2" charset="2"/>
              </a:rPr>
              <a:t> of </a:t>
            </a:r>
            <a:r>
              <a:rPr lang="fr-BE" sz="2600" dirty="0" err="1">
                <a:latin typeface="DINPro" panose="020B0504020101020102" pitchFamily="34" charset="0"/>
                <a:sym typeface="Wingdings" panose="05000000000000000000" pitchFamily="2" charset="2"/>
              </a:rPr>
              <a:t>lokal</a:t>
            </a:r>
            <a:r>
              <a:rPr lang="fr-BE" sz="2600" dirty="0">
                <a:latin typeface="DINPro" panose="020B0504020101020102" pitchFamily="34" charset="0"/>
                <a:sym typeface="Wingdings" panose="05000000000000000000" pitchFamily="2" charset="2"/>
              </a:rPr>
              <a:t> contact tracing met </a:t>
            </a:r>
            <a:r>
              <a:rPr lang="fr-BE" sz="2600" dirty="0" err="1">
                <a:latin typeface="DINPro" panose="020B0504020101020102" pitchFamily="34" charset="0"/>
                <a:sym typeface="Wingdings" panose="05000000000000000000" pitchFamily="2" charset="2"/>
              </a:rPr>
              <a:t>activatiecode</a:t>
            </a:r>
            <a:endParaRPr lang="fr-BE" sz="2600" dirty="0">
              <a:latin typeface="DINPro" panose="020B0504020101020102" pitchFamily="34" charset="0"/>
              <a:sym typeface="Wingdings" panose="05000000000000000000" pitchFamily="2" charset="2"/>
            </a:endParaRPr>
          </a:p>
          <a:p>
            <a:pPr lvl="1"/>
            <a:r>
              <a:rPr lang="fr-BE" sz="2600" dirty="0">
                <a:latin typeface="DINPro" panose="020B0504020101020102" pitchFamily="34" charset="0"/>
                <a:sym typeface="Wingdings" panose="05000000000000000000" pitchFamily="2" charset="2"/>
              </a:rPr>
              <a:t>Via </a:t>
            </a:r>
            <a:r>
              <a:rPr lang="fr-BE" sz="2600" dirty="0" err="1">
                <a:latin typeface="DINPro" panose="020B0504020101020102" pitchFamily="34" charset="0"/>
                <a:sym typeface="Wingdings" panose="05000000000000000000" pitchFamily="2" charset="2"/>
              </a:rPr>
              <a:t>elektronische</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reisformulier</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bij</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terugkeer</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buitenland</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uit</a:t>
            </a:r>
            <a:r>
              <a:rPr lang="fr-BE" sz="2600" dirty="0">
                <a:latin typeface="DINPro" panose="020B0504020101020102" pitchFamily="34" charset="0"/>
                <a:sym typeface="Wingdings" panose="05000000000000000000" pitchFamily="2" charset="2"/>
              </a:rPr>
              <a:t> </a:t>
            </a:r>
            <a:r>
              <a:rPr lang="fr-BE" sz="2600" dirty="0" err="1">
                <a:latin typeface="DINPro" panose="020B0504020101020102" pitchFamily="34" charset="0"/>
                <a:sym typeface="Wingdings" panose="05000000000000000000" pitchFamily="2" charset="2"/>
              </a:rPr>
              <a:t>oranje</a:t>
            </a:r>
            <a:r>
              <a:rPr lang="fr-BE" sz="2600" dirty="0">
                <a:latin typeface="DINPro" panose="020B0504020101020102" pitchFamily="34" charset="0"/>
                <a:sym typeface="Wingdings" panose="05000000000000000000" pitchFamily="2" charset="2"/>
              </a:rPr>
              <a:t> of rode zone</a:t>
            </a:r>
            <a:endParaRPr lang="fr-BE" sz="2600" dirty="0">
              <a:latin typeface="DINPro" panose="020B0504020101020102" pitchFamily="34" charset="0"/>
            </a:endParaRPr>
          </a:p>
        </p:txBody>
      </p:sp>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a:t>
            </a:r>
            <a:r>
              <a:rPr lang="nl-BE" sz="3600" dirty="0" err="1">
                <a:latin typeface="DINPro-Black"/>
              </a:rPr>
              <a:t>Testing</a:t>
            </a:r>
            <a:r>
              <a:rPr lang="nl-BE" sz="3600" dirty="0">
                <a:latin typeface="DINPro-Black"/>
              </a:rPr>
              <a:t> in Antwerpen</a:t>
            </a:r>
            <a:endParaRPr lang="nl-BE" dirty="0">
              <a:latin typeface="DINPro-Black" panose="020B0A04020101010102" pitchFamily="34" charset="0"/>
            </a:endParaRPr>
          </a:p>
        </p:txBody>
      </p:sp>
      <p:sp>
        <p:nvSpPr>
          <p:cNvPr id="4" name="TextBox 3">
            <a:extLst>
              <a:ext uri="{FF2B5EF4-FFF2-40B4-BE49-F238E27FC236}">
                <a16:creationId xmlns:a16="http://schemas.microsoft.com/office/drawing/2014/main" id="{4ABE7F35-2509-4497-9C49-81A36BF7552F}"/>
              </a:ext>
            </a:extLst>
          </p:cNvPr>
          <p:cNvSpPr txBox="1"/>
          <p:nvPr/>
        </p:nvSpPr>
        <p:spPr>
          <a:xfrm>
            <a:off x="6568440" y="5657850"/>
            <a:ext cx="4912650" cy="461665"/>
          </a:xfrm>
          <a:prstGeom prst="rect">
            <a:avLst/>
          </a:prstGeom>
          <a:noFill/>
        </p:spPr>
        <p:txBody>
          <a:bodyPr wrap="square" rtlCol="0">
            <a:spAutoFit/>
          </a:bodyPr>
          <a:lstStyle/>
          <a:p>
            <a:r>
              <a:rPr lang="en-GB" sz="2400" dirty="0"/>
              <a:t>Info: </a:t>
            </a:r>
            <a:r>
              <a:rPr lang="en-GB" sz="2400" dirty="0">
                <a:solidFill>
                  <a:srgbClr val="009999"/>
                </a:solidFill>
              </a:rPr>
              <a:t>https://antwerpen.testcovid.be/  </a:t>
            </a:r>
          </a:p>
        </p:txBody>
      </p:sp>
    </p:spTree>
    <p:extLst>
      <p:ext uri="{BB962C8B-B14F-4D97-AF65-F5344CB8AC3E}">
        <p14:creationId xmlns:p14="http://schemas.microsoft.com/office/powerpoint/2010/main" val="360444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F08CE64-E6C0-4451-9246-2E8F925737E7}"/>
              </a:ext>
            </a:extLst>
          </p:cNvPr>
          <p:cNvPicPr>
            <a:picLocks noGrp="1" noChangeAspect="1"/>
          </p:cNvPicPr>
          <p:nvPr>
            <p:ph idx="1"/>
          </p:nvPr>
        </p:nvPicPr>
        <p:blipFill rotWithShape="1">
          <a:blip r:embed="rId3"/>
          <a:srcRect b="34618"/>
          <a:stretch/>
        </p:blipFill>
        <p:spPr>
          <a:xfrm>
            <a:off x="113483" y="33655"/>
            <a:ext cx="11939452" cy="4391025"/>
          </a:xfrm>
          <a:prstGeom prst="rect">
            <a:avLst/>
          </a:prstGeom>
        </p:spPr>
      </p:pic>
      <p:sp>
        <p:nvSpPr>
          <p:cNvPr id="10" name="Rectangle 9">
            <a:extLst>
              <a:ext uri="{FF2B5EF4-FFF2-40B4-BE49-F238E27FC236}">
                <a16:creationId xmlns:a16="http://schemas.microsoft.com/office/drawing/2014/main" id="{0B7E5BFB-9371-498B-A037-82E58F5B5041}"/>
              </a:ext>
            </a:extLst>
          </p:cNvPr>
          <p:cNvSpPr/>
          <p:nvPr/>
        </p:nvSpPr>
        <p:spPr>
          <a:xfrm>
            <a:off x="363870" y="4424680"/>
            <a:ext cx="11464260" cy="13081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6000" dirty="0">
                <a:solidFill>
                  <a:schemeClr val="tx1"/>
                </a:solidFill>
                <a:latin typeface="DINPro" panose="020B0504020101020102" pitchFamily="34" charset="0"/>
              </a:rPr>
              <a:t>Contact- en brononderzoek</a:t>
            </a:r>
            <a:endParaRPr lang="nl-NL" sz="3200" dirty="0">
              <a:solidFill>
                <a:schemeClr val="tx1"/>
              </a:solidFill>
              <a:latin typeface="DINPro" panose="020B0504020101020102" pitchFamily="34" charset="0"/>
            </a:endParaRPr>
          </a:p>
          <a:p>
            <a:pPr algn="ctr"/>
            <a:endParaRPr lang="nl-NL" sz="1000" dirty="0">
              <a:solidFill>
                <a:srgbClr val="EE0000"/>
              </a:solidFill>
              <a:latin typeface="DINPro" panose="020B0504020101020102" pitchFamily="34" charset="0"/>
            </a:endParaRPr>
          </a:p>
        </p:txBody>
      </p:sp>
      <p:pic>
        <p:nvPicPr>
          <p:cNvPr id="5" name="Picture 4">
            <a:extLst>
              <a:ext uri="{FF2B5EF4-FFF2-40B4-BE49-F238E27FC236}">
                <a16:creationId xmlns:a16="http://schemas.microsoft.com/office/drawing/2014/main" id="{CDC413CC-F7C5-4D3A-8F6B-EE3F47CA48DD}"/>
              </a:ext>
            </a:extLst>
          </p:cNvPr>
          <p:cNvPicPr>
            <a:picLocks noChangeAspect="1"/>
          </p:cNvPicPr>
          <p:nvPr/>
        </p:nvPicPr>
        <p:blipFill rotWithShape="1">
          <a:blip r:embed="rId4"/>
          <a:srcRect l="63906" t="38704" r="6042" b="41852"/>
          <a:stretch/>
        </p:blipFill>
        <p:spPr>
          <a:xfrm>
            <a:off x="271145" y="5552312"/>
            <a:ext cx="2969895" cy="1080898"/>
          </a:xfrm>
          <a:prstGeom prst="rect">
            <a:avLst/>
          </a:prstGeom>
        </p:spPr>
      </p:pic>
    </p:spTree>
    <p:extLst>
      <p:ext uri="{BB962C8B-B14F-4D97-AF65-F5344CB8AC3E}">
        <p14:creationId xmlns:p14="http://schemas.microsoft.com/office/powerpoint/2010/main" val="78968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5A1C15-A448-4ADF-8344-BF298F514E5A}"/>
              </a:ext>
            </a:extLst>
          </p:cNvPr>
          <p:cNvSpPr>
            <a:spLocks noGrp="1"/>
          </p:cNvSpPr>
          <p:nvPr>
            <p:ph idx="1"/>
          </p:nvPr>
        </p:nvSpPr>
        <p:spPr>
          <a:xfrm>
            <a:off x="838200" y="1757343"/>
            <a:ext cx="10119611" cy="1325563"/>
          </a:xfrm>
        </p:spPr>
        <p:txBody>
          <a:bodyPr vert="horz" lIns="91440" tIns="45720" rIns="91440" bIns="45720" rtlCol="0" anchor="t">
            <a:normAutofit/>
          </a:bodyPr>
          <a:lstStyle/>
          <a:p>
            <a:pPr marL="0" indent="0">
              <a:buNone/>
            </a:pPr>
            <a:r>
              <a:rPr lang="nl-NL" sz="2400" b="1" dirty="0">
                <a:latin typeface="DINPro" panose="020B0504020101020102" pitchFamily="34" charset="0"/>
              </a:rPr>
              <a:t>Opsporen van contacten van COVID-19 gevallen of asymptomatische dragers, het identificeren van blootgestelde personen/transmissieketens en besmettingshaarden</a:t>
            </a:r>
          </a:p>
          <a:p>
            <a:pPr marL="0" indent="0">
              <a:buNone/>
            </a:pPr>
            <a:endParaRPr lang="nl-NL" sz="2400" b="1" dirty="0">
              <a:latin typeface="DINPro" panose="020B0504020101020102" pitchFamily="34" charset="0"/>
            </a:endParaRPr>
          </a:p>
          <a:p>
            <a:pPr marL="0" indent="0">
              <a:buNone/>
            </a:pPr>
            <a:endParaRPr lang="fr-BE" sz="2400" b="1" dirty="0">
              <a:latin typeface="DINPro" panose="020B0504020101020102" pitchFamily="34" charset="0"/>
            </a:endParaRPr>
          </a:p>
        </p:txBody>
      </p:sp>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Wat &amp; Doel </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sp>
        <p:nvSpPr>
          <p:cNvPr id="4" name="TextBox 3">
            <a:extLst>
              <a:ext uri="{FF2B5EF4-FFF2-40B4-BE49-F238E27FC236}">
                <a16:creationId xmlns:a16="http://schemas.microsoft.com/office/drawing/2014/main" id="{83266E32-8529-444C-A6AA-41017FE540C2}"/>
              </a:ext>
            </a:extLst>
          </p:cNvPr>
          <p:cNvSpPr txBox="1"/>
          <p:nvPr/>
        </p:nvSpPr>
        <p:spPr>
          <a:xfrm>
            <a:off x="838200" y="3070650"/>
            <a:ext cx="10119611" cy="2308324"/>
          </a:xfrm>
          <a:prstGeom prst="rect">
            <a:avLst/>
          </a:prstGeom>
          <a:noFill/>
        </p:spPr>
        <p:txBody>
          <a:bodyPr wrap="square" rtlCol="0">
            <a:spAutoFit/>
          </a:bodyPr>
          <a:lstStyle/>
          <a:p>
            <a:r>
              <a:rPr lang="fr-BE" sz="2400" b="1" dirty="0"/>
              <a:t>Doel</a:t>
            </a:r>
            <a:r>
              <a:rPr lang="fr-BE" sz="2400" dirty="0"/>
              <a:t>:</a:t>
            </a:r>
          </a:p>
          <a:p>
            <a:pPr marL="285750" indent="-285750">
              <a:buFontTx/>
              <a:buChar char="-"/>
            </a:pPr>
            <a:r>
              <a:rPr lang="fr-BE" sz="2400" dirty="0" err="1"/>
              <a:t>Contacten</a:t>
            </a:r>
            <a:r>
              <a:rPr lang="fr-BE" sz="2400" dirty="0"/>
              <a:t> </a:t>
            </a:r>
            <a:r>
              <a:rPr lang="fr-BE" sz="2400" dirty="0" err="1"/>
              <a:t>identificeren</a:t>
            </a:r>
            <a:endParaRPr lang="fr-BE" sz="2400" dirty="0"/>
          </a:p>
          <a:p>
            <a:pPr marL="285750" indent="-285750">
              <a:buFontTx/>
              <a:buChar char="-"/>
            </a:pPr>
            <a:r>
              <a:rPr lang="fr-BE" sz="2400" dirty="0" err="1"/>
              <a:t>Informeren</a:t>
            </a:r>
            <a:endParaRPr lang="fr-BE" sz="2400" dirty="0"/>
          </a:p>
          <a:p>
            <a:pPr marL="285750" indent="-285750">
              <a:buFontTx/>
              <a:buChar char="-"/>
            </a:pPr>
            <a:r>
              <a:rPr lang="fr-BE" sz="2400" dirty="0" err="1"/>
              <a:t>Verdere</a:t>
            </a:r>
            <a:r>
              <a:rPr lang="fr-BE" sz="2400" dirty="0"/>
              <a:t> </a:t>
            </a:r>
            <a:r>
              <a:rPr lang="fr-BE" sz="2400" dirty="0" err="1"/>
              <a:t>verspreiding</a:t>
            </a:r>
            <a:r>
              <a:rPr lang="fr-BE" sz="2400" dirty="0"/>
              <a:t> te </a:t>
            </a:r>
            <a:r>
              <a:rPr lang="fr-BE" sz="2400" dirty="0" err="1"/>
              <a:t>voorkomen</a:t>
            </a:r>
            <a:r>
              <a:rPr lang="fr-BE" sz="2400" dirty="0"/>
              <a:t> </a:t>
            </a:r>
          </a:p>
          <a:p>
            <a:pPr marL="285750" indent="-285750">
              <a:buFontTx/>
              <a:buChar char="-"/>
            </a:pPr>
            <a:r>
              <a:rPr lang="fr-BE" sz="2400" dirty="0"/>
              <a:t>De </a:t>
            </a:r>
            <a:r>
              <a:rPr lang="fr-BE" sz="2400" dirty="0" err="1"/>
              <a:t>duur</a:t>
            </a:r>
            <a:r>
              <a:rPr lang="fr-BE" sz="2400" dirty="0"/>
              <a:t> </a:t>
            </a:r>
            <a:r>
              <a:rPr lang="fr-BE" sz="2400" dirty="0" err="1"/>
              <a:t>verkorten</a:t>
            </a:r>
            <a:r>
              <a:rPr lang="fr-BE" sz="2400" dirty="0"/>
              <a:t> </a:t>
            </a:r>
            <a:r>
              <a:rPr lang="fr-BE" sz="2400" dirty="0" err="1"/>
              <a:t>tussen</a:t>
            </a:r>
            <a:r>
              <a:rPr lang="fr-BE" sz="2400" dirty="0"/>
              <a:t> </a:t>
            </a:r>
            <a:r>
              <a:rPr lang="fr-BE" sz="2400" dirty="0" err="1"/>
              <a:t>klachten</a:t>
            </a:r>
            <a:r>
              <a:rPr lang="fr-BE" sz="2400" dirty="0"/>
              <a:t> en </a:t>
            </a:r>
            <a:r>
              <a:rPr lang="fr-BE" sz="2400" dirty="0" err="1"/>
              <a:t>starten</a:t>
            </a:r>
            <a:r>
              <a:rPr lang="fr-BE" sz="2400" dirty="0"/>
              <a:t> van </a:t>
            </a:r>
            <a:r>
              <a:rPr lang="fr-BE" sz="2400" dirty="0" err="1"/>
              <a:t>isolatiemaatregelen</a:t>
            </a:r>
            <a:r>
              <a:rPr lang="fr-BE" sz="2400" dirty="0"/>
              <a:t> </a:t>
            </a:r>
            <a:r>
              <a:rPr lang="fr-BE" sz="2400" dirty="0">
                <a:sym typeface="Wingdings" panose="05000000000000000000" pitchFamily="2" charset="2"/>
              </a:rPr>
              <a:t> </a:t>
            </a:r>
            <a:r>
              <a:rPr lang="fr-BE" sz="2400" dirty="0" err="1">
                <a:sym typeface="Wingdings" panose="05000000000000000000" pitchFamily="2" charset="2"/>
              </a:rPr>
              <a:t>transmissie</a:t>
            </a:r>
            <a:r>
              <a:rPr lang="fr-BE" sz="2400" dirty="0">
                <a:sym typeface="Wingdings" panose="05000000000000000000" pitchFamily="2" charset="2"/>
              </a:rPr>
              <a:t> </a:t>
            </a:r>
            <a:r>
              <a:rPr lang="fr-BE" sz="2400" dirty="0" err="1">
                <a:sym typeface="Wingdings" panose="05000000000000000000" pitchFamily="2" charset="2"/>
              </a:rPr>
              <a:t>reduceren</a:t>
            </a:r>
            <a:endParaRPr lang="en-GB" sz="2400" dirty="0"/>
          </a:p>
        </p:txBody>
      </p:sp>
    </p:spTree>
    <p:extLst>
      <p:ext uri="{BB962C8B-B14F-4D97-AF65-F5344CB8AC3E}">
        <p14:creationId xmlns:p14="http://schemas.microsoft.com/office/powerpoint/2010/main" val="322914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Wie contact- en brononderzoek</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232122" y="5378974"/>
            <a:ext cx="3663950" cy="1333500"/>
          </a:xfrm>
          <a:prstGeom prst="rect">
            <a:avLst/>
          </a:prstGeom>
        </p:spPr>
      </p:pic>
      <p:pic>
        <p:nvPicPr>
          <p:cNvPr id="8" name="Content Placeholder 7">
            <a:extLst>
              <a:ext uri="{FF2B5EF4-FFF2-40B4-BE49-F238E27FC236}">
                <a16:creationId xmlns:a16="http://schemas.microsoft.com/office/drawing/2014/main" id="{B2CD0E08-B6A0-451C-B9A3-7D6C80988165}"/>
              </a:ext>
            </a:extLst>
          </p:cNvPr>
          <p:cNvPicPr>
            <a:picLocks noGrp="1" noChangeAspect="1"/>
          </p:cNvPicPr>
          <p:nvPr>
            <p:ph idx="1"/>
          </p:nvPr>
        </p:nvPicPr>
        <p:blipFill rotWithShape="1">
          <a:blip r:embed="rId5"/>
          <a:srcRect l="4165"/>
          <a:stretch/>
        </p:blipFill>
        <p:spPr>
          <a:xfrm>
            <a:off x="121920" y="1365411"/>
            <a:ext cx="7022118" cy="4127177"/>
          </a:xfrm>
          <a:prstGeom prst="rect">
            <a:avLst/>
          </a:prstGeom>
        </p:spPr>
      </p:pic>
      <p:pic>
        <p:nvPicPr>
          <p:cNvPr id="9" name="Picture 8">
            <a:extLst>
              <a:ext uri="{FF2B5EF4-FFF2-40B4-BE49-F238E27FC236}">
                <a16:creationId xmlns:a16="http://schemas.microsoft.com/office/drawing/2014/main" id="{04021400-BCAF-44AE-9E97-4865F4931155}"/>
              </a:ext>
            </a:extLst>
          </p:cNvPr>
          <p:cNvPicPr>
            <a:picLocks noChangeAspect="1"/>
          </p:cNvPicPr>
          <p:nvPr/>
        </p:nvPicPr>
        <p:blipFill>
          <a:blip r:embed="rId6"/>
          <a:stretch>
            <a:fillRect/>
          </a:stretch>
        </p:blipFill>
        <p:spPr>
          <a:xfrm>
            <a:off x="6447270" y="2047475"/>
            <a:ext cx="5744730" cy="2839946"/>
          </a:xfrm>
          <a:prstGeom prst="rect">
            <a:avLst/>
          </a:prstGeom>
        </p:spPr>
      </p:pic>
    </p:spTree>
    <p:extLst>
      <p:ext uri="{BB962C8B-B14F-4D97-AF65-F5344CB8AC3E}">
        <p14:creationId xmlns:p14="http://schemas.microsoft.com/office/powerpoint/2010/main" val="74473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48C15A97-9E9A-45F2-8ECC-01188E5A8A42}"/>
              </a:ext>
            </a:extLst>
          </p:cNvPr>
          <p:cNvPicPr>
            <a:picLocks noChangeAspect="1"/>
          </p:cNvPicPr>
          <p:nvPr/>
        </p:nvPicPr>
        <p:blipFill rotWithShape="1">
          <a:blip r:embed="rId3">
            <a:clrChange>
              <a:clrFrom>
                <a:srgbClr val="FFFFFF"/>
              </a:clrFrom>
              <a:clrTo>
                <a:srgbClr val="FFFFFF">
                  <a:alpha val="0"/>
                </a:srgbClr>
              </a:clrTo>
            </a:clrChange>
          </a:blip>
          <a:srcRect l="35605" t="44543" r="41435" b="12230"/>
          <a:stretch/>
        </p:blipFill>
        <p:spPr>
          <a:xfrm>
            <a:off x="10573112" y="149001"/>
            <a:ext cx="1380704" cy="1333500"/>
          </a:xfrm>
          <a:prstGeom prst="rect">
            <a:avLst/>
          </a:prstGeom>
        </p:spPr>
      </p:pic>
      <p:sp>
        <p:nvSpPr>
          <p:cNvPr id="2" name="Title 1">
            <a:extLst>
              <a:ext uri="{FF2B5EF4-FFF2-40B4-BE49-F238E27FC236}">
                <a16:creationId xmlns:a16="http://schemas.microsoft.com/office/drawing/2014/main" id="{A8684EAE-B8EF-4FDA-A006-81ACC3C7B3F4}"/>
              </a:ext>
            </a:extLst>
          </p:cNvPr>
          <p:cNvSpPr>
            <a:spLocks noGrp="1"/>
          </p:cNvSpPr>
          <p:nvPr>
            <p:ph type="title"/>
          </p:nvPr>
        </p:nvSpPr>
        <p:spPr>
          <a:xfrm>
            <a:off x="838200" y="365125"/>
            <a:ext cx="10515600" cy="1325563"/>
          </a:xfrm>
        </p:spPr>
        <p:txBody>
          <a:bodyPr/>
          <a:lstStyle/>
          <a:p>
            <a:r>
              <a:rPr lang="nl-BE" b="1" dirty="0">
                <a:solidFill>
                  <a:srgbClr val="EE0000"/>
                </a:solidFill>
                <a:latin typeface="DINPro-Black"/>
              </a:rPr>
              <a:t>Coronavirus</a:t>
            </a:r>
            <a:r>
              <a:rPr lang="nl-BE" sz="3600" dirty="0">
                <a:solidFill>
                  <a:schemeClr val="tx2">
                    <a:lumMod val="60000"/>
                    <a:lumOff val="40000"/>
                  </a:schemeClr>
                </a:solidFill>
                <a:latin typeface="DINPro-Black"/>
              </a:rPr>
              <a:t> </a:t>
            </a:r>
            <a:r>
              <a:rPr lang="nl-BE" sz="3600" dirty="0">
                <a:latin typeface="DINPro-Black"/>
              </a:rPr>
              <a:t>– Methode</a:t>
            </a:r>
            <a:endParaRPr lang="nl-BE" dirty="0">
              <a:latin typeface="DINPro-Black" panose="020B0A04020101010102" pitchFamily="34" charset="0"/>
            </a:endParaRPr>
          </a:p>
        </p:txBody>
      </p:sp>
      <p:pic>
        <p:nvPicPr>
          <p:cNvPr id="5" name="Picture 4">
            <a:extLst>
              <a:ext uri="{FF2B5EF4-FFF2-40B4-BE49-F238E27FC236}">
                <a16:creationId xmlns:a16="http://schemas.microsoft.com/office/drawing/2014/main" id="{9ABBFDFD-AA4A-424F-926B-D8471C81F349}"/>
              </a:ext>
            </a:extLst>
          </p:cNvPr>
          <p:cNvPicPr>
            <a:picLocks noChangeAspect="1"/>
          </p:cNvPicPr>
          <p:nvPr/>
        </p:nvPicPr>
        <p:blipFill rotWithShape="1">
          <a:blip r:embed="rId4"/>
          <a:srcRect l="63906" t="38704" r="6042" b="41852"/>
          <a:stretch/>
        </p:blipFill>
        <p:spPr>
          <a:xfrm>
            <a:off x="110202" y="5418771"/>
            <a:ext cx="3663950" cy="1333500"/>
          </a:xfrm>
          <a:prstGeom prst="rect">
            <a:avLst/>
          </a:prstGeom>
        </p:spPr>
      </p:pic>
      <p:pic>
        <p:nvPicPr>
          <p:cNvPr id="7" name="Picture 6">
            <a:extLst>
              <a:ext uri="{FF2B5EF4-FFF2-40B4-BE49-F238E27FC236}">
                <a16:creationId xmlns:a16="http://schemas.microsoft.com/office/drawing/2014/main" id="{17329A52-F9D4-417B-AA69-8DD4E5961320}"/>
              </a:ext>
            </a:extLst>
          </p:cNvPr>
          <p:cNvPicPr>
            <a:picLocks noChangeAspect="1"/>
          </p:cNvPicPr>
          <p:nvPr/>
        </p:nvPicPr>
        <p:blipFill>
          <a:blip r:embed="rId5"/>
          <a:stretch>
            <a:fillRect/>
          </a:stretch>
        </p:blipFill>
        <p:spPr>
          <a:xfrm>
            <a:off x="626279" y="1348620"/>
            <a:ext cx="9497252" cy="2705219"/>
          </a:xfrm>
          <a:prstGeom prst="rect">
            <a:avLst/>
          </a:prstGeom>
        </p:spPr>
      </p:pic>
      <p:pic>
        <p:nvPicPr>
          <p:cNvPr id="8" name="Content Placeholder 29">
            <a:extLst>
              <a:ext uri="{FF2B5EF4-FFF2-40B4-BE49-F238E27FC236}">
                <a16:creationId xmlns:a16="http://schemas.microsoft.com/office/drawing/2014/main" id="{35F8D7C1-1644-44C7-93C1-E0FDFE4C0622}"/>
              </a:ext>
            </a:extLst>
          </p:cNvPr>
          <p:cNvPicPr>
            <a:picLocks noGrp="1" noChangeAspect="1"/>
          </p:cNvPicPr>
          <p:nvPr>
            <p:ph idx="1"/>
          </p:nvPr>
        </p:nvPicPr>
        <p:blipFill>
          <a:blip r:embed="rId6"/>
          <a:stretch>
            <a:fillRect/>
          </a:stretch>
        </p:blipFill>
        <p:spPr>
          <a:xfrm>
            <a:off x="3495636" y="4389120"/>
            <a:ext cx="8696364" cy="2468811"/>
          </a:xfrm>
          <a:prstGeom prst="rect">
            <a:avLst/>
          </a:prstGeom>
        </p:spPr>
      </p:pic>
      <p:sp>
        <p:nvSpPr>
          <p:cNvPr id="4" name="TextBox 3">
            <a:extLst>
              <a:ext uri="{FF2B5EF4-FFF2-40B4-BE49-F238E27FC236}">
                <a16:creationId xmlns:a16="http://schemas.microsoft.com/office/drawing/2014/main" id="{E7410786-4BE1-401A-9B8A-7D555FB0A86E}"/>
              </a:ext>
            </a:extLst>
          </p:cNvPr>
          <p:cNvSpPr txBox="1"/>
          <p:nvPr/>
        </p:nvSpPr>
        <p:spPr>
          <a:xfrm>
            <a:off x="367199" y="2142768"/>
            <a:ext cx="518160" cy="369332"/>
          </a:xfrm>
          <a:prstGeom prst="rect">
            <a:avLst/>
          </a:prstGeom>
          <a:noFill/>
        </p:spPr>
        <p:txBody>
          <a:bodyPr wrap="square" rtlCol="0">
            <a:spAutoFit/>
          </a:bodyPr>
          <a:lstStyle/>
          <a:p>
            <a:r>
              <a:rPr lang="fr-BE" dirty="0"/>
              <a:t>ITG</a:t>
            </a:r>
            <a:endParaRPr lang="en-GB" dirty="0"/>
          </a:p>
        </p:txBody>
      </p:sp>
    </p:spTree>
    <p:extLst>
      <p:ext uri="{BB962C8B-B14F-4D97-AF65-F5344CB8AC3E}">
        <p14:creationId xmlns:p14="http://schemas.microsoft.com/office/powerpoint/2010/main" val="2748923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77ED7F40C58E479008CA3B326B03AB" ma:contentTypeVersion="12" ma:contentTypeDescription="Create a new document." ma:contentTypeScope="" ma:versionID="759405db9dcf33e9443a6ec6647b121b">
  <xsd:schema xmlns:xsd="http://www.w3.org/2001/XMLSchema" xmlns:xs="http://www.w3.org/2001/XMLSchema" xmlns:p="http://schemas.microsoft.com/office/2006/metadata/properties" xmlns:ns2="c636988b-bd9a-48d0-83be-3bef6ce736b5" xmlns:ns3="0a1d8e41-adbd-4458-9b9a-a401ac03ebe0" targetNamespace="http://schemas.microsoft.com/office/2006/metadata/properties" ma:root="true" ma:fieldsID="6a522f0f608f525a327cf2dd43b0ce3b" ns2:_="" ns3:_="">
    <xsd:import namespace="c636988b-bd9a-48d0-83be-3bef6ce736b5"/>
    <xsd:import namespace="0a1d8e41-adbd-4458-9b9a-a401ac03ebe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6988b-bd9a-48d0-83be-3bef6ce7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1d8e41-adbd-4458-9b9a-a401ac03eb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5F4F1-6552-4ED7-87B2-D69C556DE475}">
  <ds:schemaRefs>
    <ds:schemaRef ds:uri="http://www.w3.org/XML/1998/namespace"/>
    <ds:schemaRef ds:uri="http://purl.org/dc/terms/"/>
    <ds:schemaRef ds:uri="http://purl.org/dc/dcmitype/"/>
    <ds:schemaRef ds:uri="http://purl.org/dc/elements/1.1/"/>
    <ds:schemaRef ds:uri="http://schemas.microsoft.com/office/2006/documentManagement/types"/>
    <ds:schemaRef ds:uri="0a1d8e41-adbd-4458-9b9a-a401ac03ebe0"/>
    <ds:schemaRef ds:uri="c636988b-bd9a-48d0-83be-3bef6ce736b5"/>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4DD8C9F-B7CD-4EC4-8C5D-BF96F82948CC}">
  <ds:schemaRefs>
    <ds:schemaRef ds:uri="0a1d8e41-adbd-4458-9b9a-a401ac03ebe0"/>
    <ds:schemaRef ds:uri="c636988b-bd9a-48d0-83be-3bef6ce736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98E726-5FEB-42E6-9D41-303466BCC1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1935</TotalTime>
  <Words>2123</Words>
  <Application>Microsoft Office PowerPoint</Application>
  <PresentationFormat>Widescreen</PresentationFormat>
  <Paragraphs>148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DINPro</vt:lpstr>
      <vt:lpstr>DINPro-Black</vt:lpstr>
      <vt:lpstr>Office Theme</vt:lpstr>
      <vt:lpstr>PowerPoint Presentation</vt:lpstr>
      <vt:lpstr>PowerPoint Presentation</vt:lpstr>
      <vt:lpstr>Coronavirus – Waarom en wanneer testen?</vt:lpstr>
      <vt:lpstr>Coronavirus – Soorten tests</vt:lpstr>
      <vt:lpstr>Coronavirus – Testing in Antwerpen</vt:lpstr>
      <vt:lpstr>PowerPoint Presentation</vt:lpstr>
      <vt:lpstr>Coronavirus – Wat &amp; Doel </vt:lpstr>
      <vt:lpstr>Coronavirus –  Wie contact- en brononderzoek</vt:lpstr>
      <vt:lpstr>Coronavirus – Methode</vt:lpstr>
      <vt:lpstr>Coronavirus – Antwerpen contact- en brononderzoek </vt:lpstr>
      <vt:lpstr>PowerPoint Presentation</vt:lpstr>
      <vt:lpstr>Coronavirus –  quarantaine ≠ isolatie ≠ fysiek afstand</vt:lpstr>
      <vt:lpstr>Coronavirus –  wie?</vt:lpstr>
      <vt:lpstr>Coronavirus – Regels quarantaine</vt:lpstr>
      <vt:lpstr>Coronavirus – Gevolgen quarantaine</vt:lpstr>
      <vt:lpstr>PowerPoint Presentation</vt:lpstr>
      <vt:lpstr>Coronavirus – 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Marlies Dobbelaere</dc:creator>
  <cp:lastModifiedBy>MSFOCB-Vlaanderen-Covid-Nurse1</cp:lastModifiedBy>
  <cp:revision>106</cp:revision>
  <cp:lastPrinted>2020-08-24T13:22:35Z</cp:lastPrinted>
  <dcterms:created xsi:type="dcterms:W3CDTF">2020-04-13T07:53:44Z</dcterms:created>
  <dcterms:modified xsi:type="dcterms:W3CDTF">2020-08-26T13:38:52Z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0x010100F777ED7F40C58E479008CA3B326B03AB</vt:lpwstr>
  </property>
</Properties>
</file>