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72" r:id="rId4"/>
    <p:sldId id="273" r:id="rId5"/>
    <p:sldId id="274" r:id="rId6"/>
    <p:sldId id="275" r:id="rId7"/>
    <p:sldId id="276" r:id="rId8"/>
    <p:sldId id="277" r:id="rId9"/>
    <p:sldId id="279" r:id="rId10"/>
    <p:sldId id="259" r:id="rId11"/>
    <p:sldId id="260" r:id="rId12"/>
    <p:sldId id="261" r:id="rId13"/>
    <p:sldId id="262" r:id="rId14"/>
    <p:sldId id="263" r:id="rId15"/>
    <p:sldId id="265" r:id="rId16"/>
    <p:sldId id="266"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39"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notesViewPr>
    <p:cSldViewPr snapToGrid="0">
      <p:cViewPr>
        <p:scale>
          <a:sx n="132" d="100"/>
          <a:sy n="132" d="100"/>
        </p:scale>
        <p:origin x="868" y="-6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FC40C-172C-468F-BCAA-AB5AAF58B8D2}" type="datetimeFigureOut">
              <a:rPr lang="nl-BE" smtClean="0"/>
              <a:t>12/02/2021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61393-128C-4FAE-9552-970374802CA7}" type="slidenum">
              <a:rPr lang="nl-BE" smtClean="0"/>
              <a:t>‹nr.›</a:t>
            </a:fld>
            <a:endParaRPr lang="nl-BE"/>
          </a:p>
        </p:txBody>
      </p:sp>
    </p:spTree>
    <p:extLst>
      <p:ext uri="{BB962C8B-B14F-4D97-AF65-F5344CB8AC3E}">
        <p14:creationId xmlns:p14="http://schemas.microsoft.com/office/powerpoint/2010/main" val="4076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TsIZ6fKgWiw&amp;feature=emb_log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aatjevaccineren.be/vaccinatie-tegen-covid-19-vraag-en-antwoor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Ebx8VsCk4J4&amp;feature=emb_log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a:t>
            </a:fld>
            <a:endParaRPr lang="nl-BE"/>
          </a:p>
        </p:txBody>
      </p:sp>
    </p:spTree>
    <p:extLst>
      <p:ext uri="{BB962C8B-B14F-4D97-AF65-F5344CB8AC3E}">
        <p14:creationId xmlns:p14="http://schemas.microsoft.com/office/powerpoint/2010/main" val="2474652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solidFill>
                <a:srgbClr val="000000"/>
              </a:solidFill>
              <a:latin typeface="FlandersArtSans-Regular"/>
            </a:endParaRPr>
          </a:p>
          <a:p>
            <a:r>
              <a:rPr lang="nl-BE" b="0" i="0" u="none" strike="noStrike" dirty="0">
                <a:solidFill>
                  <a:srgbClr val="333333"/>
                </a:solidFill>
                <a:effectLst/>
                <a:latin typeface="FlandersArtSans-Regular"/>
              </a:rPr>
              <a:t>Vaccinatie kan voorkomen dat je ernstig ziek wordt en levens redden. Heel belangrijk dus om je te laten inenten. Niet voor jezelf alleen, maar ook voor elkaar. Zodat we stukje bij beetje weer ons oude leven kunnen oppikken.</a:t>
            </a:r>
          </a:p>
          <a:p>
            <a:endParaRPr lang="nl-BE" b="0" i="0" u="none" strike="noStrike" dirty="0">
              <a:solidFill>
                <a:srgbClr val="000000"/>
              </a:solidFill>
              <a:effectLst/>
              <a:latin typeface="FlandersArtSans-Regular"/>
            </a:endParaRPr>
          </a:p>
          <a:p>
            <a:pPr algn="l"/>
            <a:r>
              <a:rPr lang="nl-BE" b="1" i="0" u="none" strike="noStrike" dirty="0">
                <a:solidFill>
                  <a:srgbClr val="494949"/>
                </a:solidFill>
                <a:effectLst/>
                <a:latin typeface="&amp;quot"/>
              </a:rPr>
              <a:t>Doe het voor jezelf</a:t>
            </a:r>
          </a:p>
          <a:p>
            <a:pPr algn="l"/>
            <a:r>
              <a:rPr lang="nl-BE" b="0" i="0" u="none" strike="noStrike" dirty="0">
                <a:solidFill>
                  <a:srgbClr val="333333"/>
                </a:solidFill>
                <a:effectLst/>
                <a:latin typeface="&amp;quot"/>
              </a:rPr>
              <a:t>COVID-19 kan een slopende ziekte zijn en het valt niet te voorspellen hoe ziek je ervan wordt. Je kan een milde versie doormaken, met symptomen die doen denken aan griep. Maar sommige mensen worden helaas veel ernstiger ziek en hebben zelfs intensieve zorg nodig. </a:t>
            </a:r>
          </a:p>
          <a:p>
            <a:endParaRPr lang="nl-BE" dirty="0">
              <a:solidFill>
                <a:srgbClr val="000000"/>
              </a:solidFill>
              <a:latin typeface="FlandersArtSans-Regular"/>
            </a:endParaRPr>
          </a:p>
          <a:p>
            <a:pPr algn="l"/>
            <a:r>
              <a:rPr lang="nl-BE" b="1" i="0" u="none" strike="noStrike" dirty="0">
                <a:solidFill>
                  <a:srgbClr val="494949"/>
                </a:solidFill>
                <a:effectLst/>
                <a:latin typeface="&amp;quot"/>
              </a:rPr>
              <a:t>Doe het voor elkaar</a:t>
            </a:r>
          </a:p>
          <a:p>
            <a:pPr algn="l"/>
            <a:r>
              <a:rPr lang="nl-BE" dirty="0">
                <a:solidFill>
                  <a:srgbClr val="333333"/>
                </a:solidFill>
                <a:latin typeface="&amp;quot"/>
              </a:rPr>
              <a:t>A</a:t>
            </a:r>
            <a:r>
              <a:rPr lang="nl-BE" b="0" i="0" u="none" strike="noStrike" dirty="0">
                <a:solidFill>
                  <a:srgbClr val="333333"/>
                </a:solidFill>
                <a:effectLst/>
                <a:latin typeface="&amp;quot"/>
              </a:rPr>
              <a:t>ls voldoende mensen gevaccineerd zijn, dan is een ganse gemeenschap beschermd. Als je je laat vaccineren, bouw je dus mee aan groepsimmuniteit om zo controle te krijgen op dit virus en het uit de samenleving te krijgen.</a:t>
            </a:r>
          </a:p>
          <a:p>
            <a:pPr algn="l"/>
            <a:endParaRPr lang="nl-BE" b="0" i="0" u="none" strike="noStrike" dirty="0">
              <a:solidFill>
                <a:srgbClr val="333333"/>
              </a:solidFill>
              <a:effectLst/>
              <a:latin typeface="&amp;quot"/>
            </a:endParaRPr>
          </a:p>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10</a:t>
            </a:fld>
            <a:endParaRPr lang="nl-BE"/>
          </a:p>
        </p:txBody>
      </p:sp>
    </p:spTree>
    <p:extLst>
      <p:ext uri="{BB962C8B-B14F-4D97-AF65-F5344CB8AC3E}">
        <p14:creationId xmlns:p14="http://schemas.microsoft.com/office/powerpoint/2010/main" val="202638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11</a:t>
            </a:fld>
            <a:endParaRPr lang="nl-BE"/>
          </a:p>
        </p:txBody>
      </p:sp>
    </p:spTree>
    <p:extLst>
      <p:ext uri="{BB962C8B-B14F-4D97-AF65-F5344CB8AC3E}">
        <p14:creationId xmlns:p14="http://schemas.microsoft.com/office/powerpoint/2010/main" val="343061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solidFill>
                  <a:srgbClr val="000000"/>
                </a:solidFill>
                <a:latin typeface="FlandersArtSans-Regular"/>
              </a:rPr>
              <a:t>O</a:t>
            </a:r>
            <a:r>
              <a:rPr lang="nl-BE" b="0" i="0" u="none" strike="noStrike" dirty="0">
                <a:solidFill>
                  <a:srgbClr val="000000"/>
                </a:solidFill>
                <a:effectLst/>
                <a:latin typeface="FlandersArtSans-Regular"/>
              </a:rPr>
              <a:t>ok nadat je gevaccineerd bent, is het belangrijk om de coronamaatregelen te blijven opvolgen. </a:t>
            </a:r>
          </a:p>
          <a:p>
            <a:r>
              <a:rPr lang="nl-BE" b="0" i="0" u="none" strike="noStrike" dirty="0">
                <a:solidFill>
                  <a:srgbClr val="000000"/>
                </a:solidFill>
                <a:effectLst/>
                <a:latin typeface="FlandersArtSans-Regular"/>
              </a:rPr>
              <a:t>Pas als meer dan 70% van de bevolking is gevaccineerd, zullen we weer controle hebben over het virus en de verspreiding ervan. </a:t>
            </a:r>
          </a:p>
          <a:p>
            <a:r>
              <a:rPr lang="nl-BE" b="0" i="0" u="none" strike="noStrike" dirty="0">
                <a:solidFill>
                  <a:srgbClr val="000000"/>
                </a:solidFill>
                <a:effectLst/>
                <a:latin typeface="FlandersArtSans-Regular"/>
              </a:rPr>
              <a:t>Ondertussen zullen in functie van de stijgende vaccinatiegraad wel al een aantal versoepelingen mogelijk zijn.</a:t>
            </a:r>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12</a:t>
            </a:fld>
            <a:endParaRPr lang="nl-BE"/>
          </a:p>
        </p:txBody>
      </p:sp>
    </p:spTree>
    <p:extLst>
      <p:ext uri="{BB962C8B-B14F-4D97-AF65-F5344CB8AC3E}">
        <p14:creationId xmlns:p14="http://schemas.microsoft.com/office/powerpoint/2010/main" val="20843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u="none" strike="noStrike" dirty="0">
                <a:solidFill>
                  <a:srgbClr val="000000"/>
                </a:solidFill>
                <a:effectLst/>
                <a:latin typeface="&amp;quot"/>
              </a:rPr>
              <a:t>Voor een optimale doeltreffendheid van het vaccin bij de bevolking en het ontstaan van </a:t>
            </a:r>
            <a:r>
              <a:rPr lang="nl-BE" b="1" i="0" u="none" strike="noStrike" dirty="0">
                <a:solidFill>
                  <a:srgbClr val="000000"/>
                </a:solidFill>
                <a:effectLst/>
                <a:latin typeface="&amp;quot"/>
              </a:rPr>
              <a:t>groepsimmuniteit</a:t>
            </a:r>
            <a:r>
              <a:rPr lang="nl-BE" b="0" i="0" u="none" strike="noStrike" dirty="0">
                <a:solidFill>
                  <a:srgbClr val="000000"/>
                </a:solidFill>
                <a:effectLst/>
                <a:latin typeface="&amp;quot"/>
              </a:rPr>
              <a:t>, zou minstens 70% van de Belgen zich moeten laten vaccineren, Groepsimmuniteit wil zeggen dat een voldoende grote groep mensen weerstand heeft opgebouwd tegen het virus, waardoor het niet meer of nog maar zeer moeilijk kan circuleren. Zo zal het virus geen kans meer krijgen om zich massaal te verspreiden en een ernstige epidemie te veroorzaken met bijhorende </a:t>
            </a:r>
            <a:r>
              <a:rPr lang="nl-BE" b="0" i="0" u="none" strike="noStrike" dirty="0" err="1">
                <a:solidFill>
                  <a:srgbClr val="000000"/>
                </a:solidFill>
                <a:effectLst/>
                <a:latin typeface="&amp;quot"/>
              </a:rPr>
              <a:t>lockdown</a:t>
            </a:r>
            <a:r>
              <a:rPr lang="nl-BE" b="0" i="0" u="none" strike="noStrike" dirty="0">
                <a:solidFill>
                  <a:srgbClr val="000000"/>
                </a:solidFill>
                <a:effectLst/>
                <a:latin typeface="&amp;quot"/>
              </a:rPr>
              <a:t> maatregelen. Ook zal het de personen beschermen die niet gevaccineerd kunnen of mogen worden (bv. </a:t>
            </a:r>
            <a:r>
              <a:rPr lang="nl-BE" b="0" i="0" u="none" strike="noStrike" dirty="0" err="1">
                <a:solidFill>
                  <a:srgbClr val="000000"/>
                </a:solidFill>
                <a:effectLst/>
                <a:latin typeface="&amp;quot"/>
              </a:rPr>
              <a:t>zwangeren</a:t>
            </a:r>
            <a:r>
              <a:rPr lang="nl-BE" b="0" i="0" u="none" strike="noStrike" dirty="0">
                <a:solidFill>
                  <a:srgbClr val="000000"/>
                </a:solidFill>
                <a:effectLst/>
                <a:latin typeface="&amp;quot"/>
              </a:rPr>
              <a:t>, kankerpatiënten in acute behandeling of mensen met een ernstige allergische voorgeschiedenis op vaccins (type anafylactische reactie).</a:t>
            </a:r>
            <a:br>
              <a:rPr lang="nl-BE" b="0" i="0" u="none" strike="noStrike" dirty="0">
                <a:solidFill>
                  <a:srgbClr val="000000"/>
                </a:solidFill>
                <a:effectLst/>
                <a:latin typeface="&amp;quot"/>
              </a:rPr>
            </a:br>
            <a:r>
              <a:rPr lang="nl-BE" b="0" i="0" u="none" strike="noStrike" dirty="0">
                <a:solidFill>
                  <a:srgbClr val="000000"/>
                </a:solidFill>
                <a:effectLst/>
                <a:latin typeface="&amp;quot"/>
              </a:rPr>
              <a:t>Als maar weinig mensen zich laten vaccineren of alleen de risicogroepen, zal het virus zich blijven verspreiden en wordt groepsimmuniteit niet behaald. Hierdoor zullen weer meer mensen het risico lopen om geïnfecteerd te raken. En dit zorgt dan weer voor een epidemie en bijhorende </a:t>
            </a:r>
            <a:r>
              <a:rPr lang="nl-BE" b="0" i="0" u="none" strike="noStrike" dirty="0" err="1">
                <a:solidFill>
                  <a:srgbClr val="000000"/>
                </a:solidFill>
                <a:effectLst/>
                <a:latin typeface="&amp;quot"/>
              </a:rPr>
              <a:t>lockdown</a:t>
            </a:r>
            <a:r>
              <a:rPr lang="nl-BE" b="0" i="0" u="none" strike="noStrike" dirty="0">
                <a:solidFill>
                  <a:srgbClr val="000000"/>
                </a:solidFill>
                <a:effectLst/>
                <a:latin typeface="&amp;quot"/>
              </a:rPr>
              <a:t> maatregelen.</a:t>
            </a:r>
          </a:p>
          <a:p>
            <a:pPr algn="l"/>
            <a:endParaRPr lang="nl-BE" b="0" i="0" u="none" strike="noStrike" dirty="0">
              <a:solidFill>
                <a:srgbClr val="000000"/>
              </a:solidFill>
              <a:effectLst/>
              <a:latin typeface="&amp;quot"/>
            </a:endParaRPr>
          </a:p>
          <a:p>
            <a:pPr algn="l"/>
            <a:r>
              <a:rPr lang="nl-BE" b="0" i="0" u="none" strike="noStrike" dirty="0">
                <a:solidFill>
                  <a:srgbClr val="000000"/>
                </a:solidFill>
                <a:effectLst/>
                <a:latin typeface="&amp;quot"/>
              </a:rPr>
              <a:t>Hoe sneller de vaccinatiegraad stijgt, hoe sneller ook de </a:t>
            </a:r>
            <a:r>
              <a:rPr lang="nl-BE" b="1" i="0" u="none" strike="noStrike" dirty="0">
                <a:solidFill>
                  <a:srgbClr val="000000"/>
                </a:solidFill>
                <a:effectLst/>
                <a:latin typeface="&amp;quot"/>
              </a:rPr>
              <a:t>maatregelen versoepeld</a:t>
            </a:r>
            <a:r>
              <a:rPr lang="nl-BE" b="0" i="0" u="none" strike="noStrike" dirty="0">
                <a:solidFill>
                  <a:srgbClr val="000000"/>
                </a:solidFill>
                <a:effectLst/>
                <a:latin typeface="&amp;quot"/>
              </a:rPr>
              <a:t> kunnen worden. </a:t>
            </a:r>
          </a:p>
          <a:p>
            <a:endParaRPr lang="nl-BE" dirty="0"/>
          </a:p>
          <a:p>
            <a:r>
              <a:rPr lang="nl-BE"/>
              <a:t>Video groepsimmuniteit: </a:t>
            </a:r>
            <a:r>
              <a:rPr lang="nl-BE">
                <a:hlinkClick r:id="rId3"/>
              </a:rPr>
              <a:t>https://www.youtube.com/watch?v=TsIZ6fKgWiw&amp;feature=emb_logo</a:t>
            </a:r>
            <a:endParaRPr lang="nl-BE"/>
          </a:p>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13</a:t>
            </a:fld>
            <a:endParaRPr lang="nl-BE"/>
          </a:p>
        </p:txBody>
      </p:sp>
    </p:spTree>
    <p:extLst>
      <p:ext uri="{BB962C8B-B14F-4D97-AF65-F5344CB8AC3E}">
        <p14:creationId xmlns:p14="http://schemas.microsoft.com/office/powerpoint/2010/main" val="338254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solidFill>
                  <a:srgbClr val="000000"/>
                </a:solidFill>
                <a:effectLst/>
                <a:latin typeface="FlandersArtSans-Regular"/>
              </a:rPr>
              <a:t>Ook bij het corona-vaccin merken we dat sommige mensen last kunnen hebben van enkele bijwerkingen.</a:t>
            </a:r>
          </a:p>
          <a:p>
            <a:r>
              <a:rPr lang="nl-BE" dirty="0">
                <a:solidFill>
                  <a:srgbClr val="000000"/>
                </a:solidFill>
                <a:latin typeface="FlandersArtSans-Regular"/>
              </a:rPr>
              <a:t>Bij het toedienen van de 2</a:t>
            </a:r>
            <a:r>
              <a:rPr lang="nl-BE" baseline="30000" dirty="0">
                <a:solidFill>
                  <a:srgbClr val="000000"/>
                </a:solidFill>
                <a:latin typeface="FlandersArtSans-Regular"/>
              </a:rPr>
              <a:t>e</a:t>
            </a:r>
            <a:r>
              <a:rPr lang="nl-BE" dirty="0">
                <a:solidFill>
                  <a:srgbClr val="000000"/>
                </a:solidFill>
                <a:latin typeface="FlandersArtSans-Regular"/>
              </a:rPr>
              <a:t> dosis zijn er meer mensen die hier last van hebben.</a:t>
            </a:r>
          </a:p>
          <a:p>
            <a:r>
              <a:rPr lang="nl-BE" dirty="0">
                <a:solidFill>
                  <a:srgbClr val="000000"/>
                </a:solidFill>
                <a:latin typeface="FlandersArtSans-Regular"/>
              </a:rPr>
              <a:t>Deze bijwerkingen zijn meestal licht en verdwijnen binnen 48 uur vanzelf.</a:t>
            </a:r>
          </a:p>
          <a:p>
            <a:endParaRPr lang="nl-BE" b="0" i="0" u="none" strike="noStrike" dirty="0">
              <a:solidFill>
                <a:srgbClr val="000000"/>
              </a:solidFill>
              <a:effectLst/>
              <a:latin typeface="FlandersArtSans-Regular"/>
            </a:endParaRPr>
          </a:p>
          <a:p>
            <a:r>
              <a:rPr lang="nl-BE" b="0" i="0" u="none" strike="noStrike" dirty="0">
                <a:solidFill>
                  <a:srgbClr val="000000"/>
                </a:solidFill>
                <a:effectLst/>
                <a:latin typeface="FlandersArtSans-Regular"/>
              </a:rPr>
              <a:t>Volgende bijwerkingen zijn mogelijk:</a:t>
            </a:r>
          </a:p>
          <a:p>
            <a:pPr marL="171450" indent="-171450">
              <a:buFont typeface="Arial" panose="020B0604020202020204" pitchFamily="34" charset="0"/>
              <a:buChar char="•"/>
            </a:pPr>
            <a:r>
              <a:rPr lang="nl-BE" dirty="0">
                <a:solidFill>
                  <a:srgbClr val="000000"/>
                </a:solidFill>
                <a:latin typeface="FlandersArtSans-Regular"/>
              </a:rPr>
              <a:t>pijn, roodheid, spierstijfheid op de plaats van de injectie</a:t>
            </a:r>
          </a:p>
          <a:p>
            <a:pPr marL="171450" indent="-171450">
              <a:buFont typeface="Arial" panose="020B0604020202020204" pitchFamily="34" charset="0"/>
              <a:buChar char="•"/>
            </a:pPr>
            <a:r>
              <a:rPr lang="nl-BE" b="0" i="0" u="none" strike="noStrike" dirty="0">
                <a:solidFill>
                  <a:srgbClr val="000000"/>
                </a:solidFill>
                <a:effectLst/>
                <a:latin typeface="FlandersArtSans-Regular"/>
              </a:rPr>
              <a:t>Soms lichte koorts</a:t>
            </a:r>
          </a:p>
          <a:p>
            <a:pPr marL="171450" indent="-171450">
              <a:buFont typeface="Arial" panose="020B0604020202020204" pitchFamily="34" charset="0"/>
              <a:buChar char="•"/>
            </a:pPr>
            <a:r>
              <a:rPr lang="nl-BE" dirty="0">
                <a:solidFill>
                  <a:srgbClr val="000000"/>
                </a:solidFill>
                <a:latin typeface="FlandersArtSans-Regular"/>
              </a:rPr>
              <a:t>Vermoeidheid</a:t>
            </a:r>
          </a:p>
          <a:p>
            <a:pPr marL="171450" indent="-171450">
              <a:buFont typeface="Arial" panose="020B0604020202020204" pitchFamily="34" charset="0"/>
              <a:buChar char="•"/>
            </a:pPr>
            <a:r>
              <a:rPr lang="nl-BE" b="0" i="0" u="none" strike="noStrike" dirty="0">
                <a:solidFill>
                  <a:srgbClr val="000000"/>
                </a:solidFill>
                <a:effectLst/>
                <a:latin typeface="FlandersArtSans-Regular"/>
              </a:rPr>
              <a:t>Hoofdpijn</a:t>
            </a:r>
          </a:p>
          <a:p>
            <a:endParaRPr lang="nl-BE" b="0" i="0" u="none" strike="noStrike" dirty="0">
              <a:solidFill>
                <a:srgbClr val="000000"/>
              </a:solidFill>
              <a:effectLst/>
              <a:latin typeface="FlandersArtSans-Regular"/>
            </a:endParaRPr>
          </a:p>
          <a:p>
            <a:r>
              <a:rPr lang="nl-BE" dirty="0">
                <a:solidFill>
                  <a:srgbClr val="000000"/>
                </a:solidFill>
                <a:latin typeface="FlandersArtSans-Regular"/>
              </a:rPr>
              <a:t>Weet dat dit normaal binnen de 48 uur zal verdwijnen. </a:t>
            </a:r>
          </a:p>
          <a:p>
            <a:r>
              <a:rPr lang="nl-BE" dirty="0">
                <a:solidFill>
                  <a:srgbClr val="000000"/>
                </a:solidFill>
                <a:latin typeface="FlandersArtSans-Regular"/>
              </a:rPr>
              <a:t>Bij lichte koorts en/of hoofdpijn kan je eventueel paracetamol nemen.</a:t>
            </a:r>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14</a:t>
            </a:fld>
            <a:endParaRPr lang="nl-BE"/>
          </a:p>
        </p:txBody>
      </p:sp>
    </p:spTree>
    <p:extLst>
      <p:ext uri="{BB962C8B-B14F-4D97-AF65-F5344CB8AC3E}">
        <p14:creationId xmlns:p14="http://schemas.microsoft.com/office/powerpoint/2010/main" val="37214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u="none" strike="noStrike" dirty="0">
                <a:solidFill>
                  <a:srgbClr val="000000"/>
                </a:solidFill>
                <a:effectLst/>
                <a:latin typeface="&amp;quot"/>
              </a:rPr>
              <a:t>Iedereen mag zich laten vaccineren, behalve </a:t>
            </a:r>
          </a:p>
          <a:p>
            <a:pPr marL="171450" indent="-171450" algn="l">
              <a:buFont typeface="Arial" panose="020B0604020202020204" pitchFamily="34" charset="0"/>
              <a:buChar char="•"/>
            </a:pPr>
            <a:r>
              <a:rPr lang="nl-BE" dirty="0">
                <a:solidFill>
                  <a:srgbClr val="000000"/>
                </a:solidFill>
                <a:latin typeface="&amp;quot"/>
              </a:rPr>
              <a:t>Zwangere vrouwen</a:t>
            </a:r>
          </a:p>
          <a:p>
            <a:pPr algn="l"/>
            <a:r>
              <a:rPr lang="nl-BE" dirty="0">
                <a:solidFill>
                  <a:srgbClr val="000000"/>
                </a:solidFill>
                <a:latin typeface="&amp;quot"/>
              </a:rPr>
              <a:t>      Voorlopig wordt het vaccin nog niet aanbevolen bij zwangere vrouwen.</a:t>
            </a:r>
          </a:p>
          <a:p>
            <a:pPr algn="l"/>
            <a:r>
              <a:rPr lang="nl-BE" dirty="0">
                <a:solidFill>
                  <a:srgbClr val="000000"/>
                </a:solidFill>
                <a:latin typeface="&amp;quot"/>
              </a:rPr>
              <a:t>      Dit omdat men nog onvoldoende studies heeft van het </a:t>
            </a:r>
            <a:r>
              <a:rPr lang="nl-BE" dirty="0" err="1">
                <a:solidFill>
                  <a:srgbClr val="000000"/>
                </a:solidFill>
                <a:latin typeface="&amp;quot"/>
              </a:rPr>
              <a:t>Covid</a:t>
            </a:r>
            <a:r>
              <a:rPr lang="nl-BE" dirty="0">
                <a:solidFill>
                  <a:srgbClr val="000000"/>
                </a:solidFill>
                <a:latin typeface="&amp;quot"/>
              </a:rPr>
              <a:t>-vaccin bij zwangere       </a:t>
            </a:r>
          </a:p>
          <a:p>
            <a:pPr algn="l"/>
            <a:r>
              <a:rPr lang="nl-BE" dirty="0">
                <a:solidFill>
                  <a:srgbClr val="000000"/>
                </a:solidFill>
                <a:latin typeface="&amp;quot"/>
              </a:rPr>
              <a:t>      vrouwen. </a:t>
            </a:r>
          </a:p>
          <a:p>
            <a:pPr algn="l"/>
            <a:r>
              <a:rPr lang="nl-BE" dirty="0">
                <a:solidFill>
                  <a:srgbClr val="000000"/>
                </a:solidFill>
                <a:latin typeface="&amp;quot"/>
              </a:rPr>
              <a:t>      Binnen enkele maanden kan dit terug anders zijn.</a:t>
            </a:r>
          </a:p>
          <a:p>
            <a:r>
              <a:rPr lang="nl-BE" dirty="0">
                <a:solidFill>
                  <a:srgbClr val="000000"/>
                </a:solidFill>
                <a:latin typeface="&amp;quot"/>
              </a:rPr>
              <a:t>      </a:t>
            </a:r>
            <a:r>
              <a:rPr lang="nl-BE" b="0" i="0" u="none" strike="noStrike" dirty="0">
                <a:solidFill>
                  <a:srgbClr val="000000"/>
                </a:solidFill>
                <a:effectLst/>
                <a:latin typeface="&amp;quot"/>
              </a:rPr>
              <a:t>Borstvoeding is geen reden om je niet te laten vaccineren.</a:t>
            </a:r>
          </a:p>
          <a:p>
            <a:pPr marL="171450" indent="-171450" algn="l">
              <a:buFont typeface="Arial" panose="020B0604020202020204" pitchFamily="34" charset="0"/>
              <a:buChar char="•"/>
            </a:pPr>
            <a:r>
              <a:rPr lang="nl-BE" b="0" i="0" u="none" strike="noStrike" dirty="0">
                <a:solidFill>
                  <a:srgbClr val="000000"/>
                </a:solidFill>
                <a:effectLst/>
                <a:latin typeface="&amp;quot"/>
              </a:rPr>
              <a:t>mensen met een verleden van anafylactische shock op één van de bestanddelen van het vaccin  </a:t>
            </a:r>
          </a:p>
          <a:p>
            <a:pPr marL="171450" indent="-171450" algn="l">
              <a:buFont typeface="Arial" panose="020B0604020202020204" pitchFamily="34" charset="0"/>
              <a:buChar char="•"/>
            </a:pPr>
            <a:r>
              <a:rPr lang="nl-BE" b="0" i="0" u="none" strike="noStrike" dirty="0">
                <a:solidFill>
                  <a:srgbClr val="000000"/>
                </a:solidFill>
                <a:effectLst/>
                <a:latin typeface="&amp;quot"/>
              </a:rPr>
              <a:t>mensen met een allergie voor bestanddelen van het vaccin</a:t>
            </a:r>
          </a:p>
          <a:p>
            <a:pPr marL="171450" indent="-171450" algn="l">
              <a:buFont typeface="Arial" panose="020B0604020202020204" pitchFamily="34" charset="0"/>
              <a:buChar char="•"/>
            </a:pPr>
            <a:r>
              <a:rPr lang="nl-BE" b="0" i="0" u="none" strike="noStrike" dirty="0">
                <a:solidFill>
                  <a:srgbClr val="000000"/>
                </a:solidFill>
                <a:effectLst/>
                <a:latin typeface="&amp;quot"/>
              </a:rPr>
              <a:t>mensen die acuut ziek zijn (bv. met koorts boven de 38,5°C)</a:t>
            </a:r>
            <a:endParaRPr lang="nl-BE" dirty="0">
              <a:solidFill>
                <a:srgbClr val="000000"/>
              </a:solidFill>
              <a:latin typeface="&amp;quot"/>
            </a:endParaRPr>
          </a:p>
          <a:p>
            <a:pPr algn="l"/>
            <a:endParaRPr lang="nl-BE" b="0" i="0" u="none" strike="noStrike" dirty="0">
              <a:solidFill>
                <a:srgbClr val="000000"/>
              </a:solidFill>
              <a:effectLst/>
              <a:latin typeface="&amp;quot"/>
            </a:endParaRPr>
          </a:p>
          <a:p>
            <a:pPr algn="l"/>
            <a:r>
              <a:rPr lang="nl-BE" b="0" i="0" u="none" strike="noStrike" dirty="0">
                <a:solidFill>
                  <a:srgbClr val="000000"/>
                </a:solidFill>
                <a:effectLst/>
                <a:latin typeface="&amp;quot"/>
              </a:rPr>
              <a:t>Wat met mensen die kanker gehad hebben of in behandeling zijn voor kanker?</a:t>
            </a:r>
          </a:p>
          <a:p>
            <a:pPr algn="l"/>
            <a:endParaRPr lang="nl-BE" b="0" i="0" u="none" strike="noStrike" dirty="0">
              <a:solidFill>
                <a:srgbClr val="000000"/>
              </a:solidFill>
              <a:effectLst/>
              <a:latin typeface="&amp;quot"/>
            </a:endParaRPr>
          </a:p>
          <a:p>
            <a:pPr algn="l"/>
            <a:r>
              <a:rPr lang="nl-BE" b="0" i="0" u="none" strike="noStrike" dirty="0">
                <a:solidFill>
                  <a:srgbClr val="000000"/>
                </a:solidFill>
                <a:effectLst/>
                <a:latin typeface="&amp;quot"/>
              </a:rPr>
              <a:t>Wie kanker heeft gehad mag zich gerust laten vaccineren. </a:t>
            </a:r>
          </a:p>
          <a:p>
            <a:pPr algn="l"/>
            <a:r>
              <a:rPr lang="nl-BE" b="0" i="0" u="none" strike="noStrike" dirty="0">
                <a:solidFill>
                  <a:srgbClr val="000000"/>
                </a:solidFill>
                <a:effectLst/>
                <a:latin typeface="&amp;quot"/>
              </a:rPr>
              <a:t>Wie een behandeling krijgt, mag zich ook laten vaccineren: we raden wel aan om contact op te nemen met de oncoloog of behandelende arts om het beste moment ten opzichte van de behandeling te plannen, om de werkzaamheid van het vaccin zo efficiënt mogelijk te maken.</a:t>
            </a:r>
          </a:p>
          <a:p>
            <a:pPr marL="171450" indent="-171450" algn="l">
              <a:buFont typeface="Arial" panose="020B0604020202020204" pitchFamily="34" charset="0"/>
              <a:buChar char="•"/>
            </a:pPr>
            <a:endParaRPr lang="nl-BE" b="0" i="0" u="none" strike="noStrike" dirty="0">
              <a:solidFill>
                <a:srgbClr val="000000"/>
              </a:solidFill>
              <a:effectLst/>
              <a:latin typeface="&amp;quot"/>
            </a:endParaRPr>
          </a:p>
          <a:p>
            <a:pPr marL="171450" indent="-171450" algn="l">
              <a:buFont typeface="Arial" panose="020B0604020202020204" pitchFamily="34" charset="0"/>
              <a:buChar char="•"/>
            </a:pPr>
            <a:endParaRPr lang="nl-BE" b="0" i="0" u="none" strike="noStrike" dirty="0">
              <a:solidFill>
                <a:srgbClr val="000000"/>
              </a:solidFill>
              <a:effectLst/>
              <a:latin typeface="&amp;quot"/>
            </a:endParaRPr>
          </a:p>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15</a:t>
            </a:fld>
            <a:endParaRPr lang="nl-BE"/>
          </a:p>
        </p:txBody>
      </p:sp>
    </p:spTree>
    <p:extLst>
      <p:ext uri="{BB962C8B-B14F-4D97-AF65-F5344CB8AC3E}">
        <p14:creationId xmlns:p14="http://schemas.microsoft.com/office/powerpoint/2010/main" val="224802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u="none" strike="noStrike" dirty="0">
                <a:solidFill>
                  <a:srgbClr val="000000"/>
                </a:solidFill>
                <a:effectLst/>
                <a:latin typeface="&amp;quot"/>
              </a:rPr>
              <a:t>Je krijgt, als het zo ver is, een persoonlijke uitnodiging om je te laten vaccineren. Via sms, brief of mail. </a:t>
            </a:r>
          </a:p>
          <a:p>
            <a:pPr algn="l"/>
            <a:r>
              <a:rPr lang="nl-BE" b="0" i="0" u="none" strike="noStrike" dirty="0">
                <a:solidFill>
                  <a:srgbClr val="000000"/>
                </a:solidFill>
                <a:effectLst/>
                <a:latin typeface="&amp;quot"/>
              </a:rPr>
              <a:t>Daarbij krijg je de optie om te bevestigen, te weigeren, of de afspraak te verplaatsen. Op die uitnodiging staat ook waar je inenting zal plaatsvinden. </a:t>
            </a:r>
          </a:p>
          <a:p>
            <a:pPr algn="l"/>
            <a:r>
              <a:rPr lang="nl-BE" b="0" i="0" u="none" strike="noStrike" dirty="0">
                <a:solidFill>
                  <a:srgbClr val="000000"/>
                </a:solidFill>
                <a:effectLst/>
                <a:latin typeface="&amp;quot"/>
              </a:rPr>
              <a:t>Hoe lang op voorhand je de uitnodiging krijgt, is nog niet bepaald, maar dat zal ruim op tijd zijn om je te kunnen organiseren.</a:t>
            </a:r>
          </a:p>
          <a:p>
            <a:pPr algn="l"/>
            <a:r>
              <a:rPr lang="nl-BE" b="0" i="0" u="none" strike="noStrike" dirty="0">
                <a:solidFill>
                  <a:srgbClr val="000000"/>
                </a:solidFill>
                <a:effectLst/>
                <a:latin typeface="&amp;quot"/>
              </a:rPr>
              <a:t>Je moet ook beschikbaar zijn om je tweede dosis te krijgen op het juiste moment, 3 à 4 weken later. Dat is afhankelijk van het vaccin dat je zal krijgen. In het </a:t>
            </a:r>
            <a:r>
              <a:rPr lang="nl-BE" b="0" i="0" u="none" strike="noStrike" dirty="0" err="1">
                <a:solidFill>
                  <a:srgbClr val="000000"/>
                </a:solidFill>
                <a:effectLst/>
                <a:latin typeface="&amp;quot"/>
              </a:rPr>
              <a:t>vaccinatiecetrum</a:t>
            </a:r>
            <a:r>
              <a:rPr lang="nl-BE" b="0" i="0" u="none" strike="noStrike" dirty="0">
                <a:solidFill>
                  <a:srgbClr val="000000"/>
                </a:solidFill>
                <a:effectLst/>
                <a:latin typeface="&amp;quot"/>
              </a:rPr>
              <a:t> zal die afspraak meteen voor je gemaakt worden.</a:t>
            </a:r>
          </a:p>
          <a:p>
            <a:pPr algn="l"/>
            <a:endParaRPr lang="nl-BE" dirty="0">
              <a:solidFill>
                <a:srgbClr val="000000"/>
              </a:solidFill>
              <a:latin typeface="&amp;quot"/>
            </a:endParaRPr>
          </a:p>
          <a:p>
            <a:pPr algn="l"/>
            <a:r>
              <a:rPr lang="nl-BE" b="0" i="0" u="none" strike="noStrike" dirty="0">
                <a:solidFill>
                  <a:srgbClr val="000000"/>
                </a:solidFill>
                <a:effectLst/>
                <a:latin typeface="&amp;quot"/>
              </a:rPr>
              <a:t>Wat indien je niets doet met deze persoonlijke uitnodiging?</a:t>
            </a:r>
          </a:p>
          <a:p>
            <a:pPr algn="l"/>
            <a:r>
              <a:rPr lang="nl-BE" dirty="0">
                <a:solidFill>
                  <a:srgbClr val="000000"/>
                </a:solidFill>
                <a:latin typeface="&amp;quot"/>
              </a:rPr>
              <a:t>Dan zal iemand van de gemeente of het vaccinatiecentrum even met je contact nemen om te horen waarom je niet reageert.</a:t>
            </a:r>
            <a:endParaRPr lang="nl-BE" b="0" i="0" u="none" strike="noStrike" dirty="0">
              <a:solidFill>
                <a:srgbClr val="000000"/>
              </a:solidFill>
              <a:effectLst/>
              <a:latin typeface="&amp;quot"/>
            </a:endParaRPr>
          </a:p>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16</a:t>
            </a:fld>
            <a:endParaRPr lang="nl-BE"/>
          </a:p>
        </p:txBody>
      </p:sp>
    </p:spTree>
    <p:extLst>
      <p:ext uri="{BB962C8B-B14F-4D97-AF65-F5344CB8AC3E}">
        <p14:creationId xmlns:p14="http://schemas.microsoft.com/office/powerpoint/2010/main" val="330622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solidFill>
                  <a:srgbClr val="000000"/>
                </a:solidFill>
                <a:effectLst/>
                <a:latin typeface="FlandersArtSans-Regular"/>
              </a:rPr>
              <a:t>Je krijgt het vaccin in een vaccinatie-centrum</a:t>
            </a:r>
          </a:p>
          <a:p>
            <a:r>
              <a:rPr lang="nl-BE" dirty="0">
                <a:solidFill>
                  <a:srgbClr val="000000"/>
                </a:solidFill>
                <a:latin typeface="FlandersArtSans-Regular"/>
              </a:rPr>
              <a:t>Het adres van het vaccinatie-centrum zal op je uitnodiging staan.</a:t>
            </a:r>
          </a:p>
          <a:p>
            <a:endParaRPr lang="nl-BE" b="0" i="0" u="none" strike="noStrike" dirty="0">
              <a:solidFill>
                <a:srgbClr val="000000"/>
              </a:solidFill>
              <a:effectLst/>
              <a:latin typeface="FlandersArtSans-Regular"/>
            </a:endParaRPr>
          </a:p>
          <a:p>
            <a:r>
              <a:rPr lang="nl-BE" b="0" i="0" u="none" strike="noStrike" dirty="0">
                <a:solidFill>
                  <a:srgbClr val="000000"/>
                </a:solidFill>
                <a:effectLst/>
                <a:latin typeface="FlandersArtSans-Regular"/>
              </a:rPr>
              <a:t>Voor mensen die zich minder goed kunnen verplaatsen zijn de gemeenten momenteel aan het kijken</a:t>
            </a:r>
            <a:r>
              <a:rPr lang="nl-BE" dirty="0">
                <a:solidFill>
                  <a:srgbClr val="000000"/>
                </a:solidFill>
                <a:latin typeface="FlandersArtSans-Regular"/>
              </a:rPr>
              <a:t> op welke manier deze mensen naar het vaccinatiecentrum kunnen komen.</a:t>
            </a:r>
          </a:p>
          <a:p>
            <a:r>
              <a:rPr lang="nl-BE" b="0" i="0" u="none" strike="noStrike" dirty="0">
                <a:solidFill>
                  <a:srgbClr val="000000"/>
                </a:solidFill>
                <a:effectLst/>
                <a:latin typeface="FlandersArtSans-Regular"/>
              </a:rPr>
              <a:t>Hiervoor zal men eventueel samenwerken met de minder mobiele centrale of taxidiensten.</a:t>
            </a:r>
          </a:p>
          <a:p>
            <a:r>
              <a:rPr lang="nl-BE" dirty="0">
                <a:solidFill>
                  <a:srgbClr val="000000"/>
                </a:solidFill>
                <a:latin typeface="FlandersArtSans-Regular"/>
              </a:rPr>
              <a:t>Dit zal bij elk vaccinatiecentrum anders verlopen.</a:t>
            </a:r>
          </a:p>
          <a:p>
            <a:r>
              <a:rPr lang="nl-BE" b="0" i="0" u="none" strike="noStrike" dirty="0">
                <a:solidFill>
                  <a:srgbClr val="000000"/>
                </a:solidFill>
                <a:effectLst/>
                <a:latin typeface="FlandersArtSans-Regular"/>
              </a:rPr>
              <a:t>Neem zeker </a:t>
            </a:r>
            <a:r>
              <a:rPr lang="nl-BE" dirty="0">
                <a:solidFill>
                  <a:srgbClr val="000000"/>
                </a:solidFill>
                <a:latin typeface="FlandersArtSans-Regular"/>
              </a:rPr>
              <a:t>contact op met je gemeente om te horen wat er voorzien wordt.</a:t>
            </a:r>
            <a:endParaRPr lang="nl-BE" b="0" i="0" u="none" strike="noStrike" dirty="0">
              <a:solidFill>
                <a:srgbClr val="000000"/>
              </a:solidFill>
              <a:effectLst/>
              <a:latin typeface="FlandersArtSans-Regular"/>
            </a:endParaRPr>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17</a:t>
            </a:fld>
            <a:endParaRPr lang="nl-BE"/>
          </a:p>
        </p:txBody>
      </p:sp>
    </p:spTree>
    <p:extLst>
      <p:ext uri="{BB962C8B-B14F-4D97-AF65-F5344CB8AC3E}">
        <p14:creationId xmlns:p14="http://schemas.microsoft.com/office/powerpoint/2010/main" val="280382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solidFill>
                  <a:srgbClr val="000000"/>
                </a:solidFill>
                <a:effectLst/>
                <a:latin typeface="FlandersArtSans-Regular"/>
              </a:rPr>
              <a:t>Ja, de vaccinatie tegen COVID-19 is gratis voor elke burger.</a:t>
            </a:r>
          </a:p>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18</a:t>
            </a:fld>
            <a:endParaRPr lang="nl-BE"/>
          </a:p>
        </p:txBody>
      </p:sp>
    </p:spTree>
    <p:extLst>
      <p:ext uri="{BB962C8B-B14F-4D97-AF65-F5344CB8AC3E}">
        <p14:creationId xmlns:p14="http://schemas.microsoft.com/office/powerpoint/2010/main" val="242710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Deze slides gaan over de Corona-vaccinatie.</a:t>
            </a:r>
          </a:p>
          <a:p>
            <a:r>
              <a:rPr lang="nl-BE" dirty="0"/>
              <a:t>Meer uitleg over volgende onderwerpen kan je in de andere presentaties terugvinden:</a:t>
            </a:r>
          </a:p>
          <a:p>
            <a:pPr marL="171450" indent="-171450">
              <a:buFont typeface="Arial" panose="020B0604020202020204" pitchFamily="34" charset="0"/>
              <a:buChar char="•"/>
            </a:pPr>
            <a:r>
              <a:rPr lang="nl-BE" dirty="0"/>
              <a:t>Fabels over Corona-vaccinatie</a:t>
            </a:r>
          </a:p>
          <a:p>
            <a:pPr marL="171450" indent="-171450">
              <a:buFont typeface="Arial" panose="020B0604020202020204" pitchFamily="34" charset="0"/>
              <a:buChar char="•"/>
            </a:pPr>
            <a:r>
              <a:rPr lang="nl-BE" dirty="0"/>
              <a:t>Het vaccinatiecentrum</a:t>
            </a:r>
          </a:p>
          <a:p>
            <a:endParaRPr lang="nl-BE" dirty="0"/>
          </a:p>
          <a:p>
            <a:r>
              <a:rPr lang="nl-BE" dirty="0"/>
              <a:t>Heb je nog andere vragen die niet in deze presentatie zijn opgenomen?</a:t>
            </a:r>
          </a:p>
          <a:p>
            <a:r>
              <a:rPr lang="nl-BE" dirty="0"/>
              <a:t>Ga zeker eens kijken op: </a:t>
            </a:r>
          </a:p>
          <a:p>
            <a:r>
              <a:rPr lang="nl-BE" dirty="0">
                <a:hlinkClick r:id="rId3"/>
              </a:rPr>
              <a:t>https://www.laatjevaccineren.be/vaccinatie-tegen-covid-19-vraag-en-antwoord</a:t>
            </a:r>
            <a:endParaRPr lang="nl-BE" dirty="0"/>
          </a:p>
          <a:p>
            <a:endParaRPr lang="nl-BE" dirty="0"/>
          </a:p>
          <a:p>
            <a:r>
              <a:rPr lang="nl-BE" dirty="0"/>
              <a:t>Filmpje met 7 vragen over Corona-vaccinatie</a:t>
            </a:r>
          </a:p>
          <a:p>
            <a:r>
              <a:rPr lang="nl-BE" dirty="0">
                <a:hlinkClick r:id="rId4"/>
              </a:rPr>
              <a:t>https://www.youtube.com/watch?v=Ebx8VsCk4J4&amp;feature=emb_logo</a:t>
            </a:r>
            <a:endParaRPr lang="nl-BE" dirty="0"/>
          </a:p>
          <a:p>
            <a:endParaRPr lang="nl-BE" dirty="0"/>
          </a:p>
          <a:p>
            <a:r>
              <a:rPr lang="nl-BE" dirty="0"/>
              <a:t>© afbeeldingen: Zuiderpoort Gent en CBE Open School Kortrijk-Roeselare vzw</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2</a:t>
            </a:fld>
            <a:endParaRPr lang="nl-BE"/>
          </a:p>
        </p:txBody>
      </p:sp>
    </p:spTree>
    <p:extLst>
      <p:ext uri="{BB962C8B-B14F-4D97-AF65-F5344CB8AC3E}">
        <p14:creationId xmlns:p14="http://schemas.microsoft.com/office/powerpoint/2010/main" val="262870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highlight>
                <a:srgbClr val="FFFF00"/>
              </a:highlight>
            </a:endParaRPr>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3</a:t>
            </a:fld>
            <a:endParaRPr lang="nl-BE"/>
          </a:p>
        </p:txBody>
      </p:sp>
    </p:spTree>
    <p:extLst>
      <p:ext uri="{BB962C8B-B14F-4D97-AF65-F5344CB8AC3E}">
        <p14:creationId xmlns:p14="http://schemas.microsoft.com/office/powerpoint/2010/main" val="426906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highlight>
                <a:srgbClr val="FFFF00"/>
              </a:highlight>
            </a:endParaRPr>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4</a:t>
            </a:fld>
            <a:endParaRPr lang="nl-BE"/>
          </a:p>
        </p:txBody>
      </p:sp>
    </p:spTree>
    <p:extLst>
      <p:ext uri="{BB962C8B-B14F-4D97-AF65-F5344CB8AC3E}">
        <p14:creationId xmlns:p14="http://schemas.microsoft.com/office/powerpoint/2010/main" val="55524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5</a:t>
            </a:fld>
            <a:endParaRPr lang="nl-BE"/>
          </a:p>
        </p:txBody>
      </p:sp>
    </p:spTree>
    <p:extLst>
      <p:ext uri="{BB962C8B-B14F-4D97-AF65-F5344CB8AC3E}">
        <p14:creationId xmlns:p14="http://schemas.microsoft.com/office/powerpoint/2010/main" val="310138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6</a:t>
            </a:fld>
            <a:endParaRPr lang="nl-BE"/>
          </a:p>
        </p:txBody>
      </p:sp>
    </p:spTree>
    <p:extLst>
      <p:ext uri="{BB962C8B-B14F-4D97-AF65-F5344CB8AC3E}">
        <p14:creationId xmlns:p14="http://schemas.microsoft.com/office/powerpoint/2010/main" val="291472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7</a:t>
            </a:fld>
            <a:endParaRPr lang="nl-BE"/>
          </a:p>
        </p:txBody>
      </p:sp>
    </p:spTree>
    <p:extLst>
      <p:ext uri="{BB962C8B-B14F-4D97-AF65-F5344CB8AC3E}">
        <p14:creationId xmlns:p14="http://schemas.microsoft.com/office/powerpoint/2010/main" val="292167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8</a:t>
            </a:fld>
            <a:endParaRPr lang="nl-BE"/>
          </a:p>
        </p:txBody>
      </p:sp>
    </p:spTree>
    <p:extLst>
      <p:ext uri="{BB962C8B-B14F-4D97-AF65-F5344CB8AC3E}">
        <p14:creationId xmlns:p14="http://schemas.microsoft.com/office/powerpoint/2010/main" val="75406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2600" y="1028700"/>
            <a:ext cx="5689600" cy="3200400"/>
          </a:xfrm>
        </p:spPr>
      </p:sp>
      <p:sp>
        <p:nvSpPr>
          <p:cNvPr id="3" name="Tijdelijke aanduiding voor notities 2"/>
          <p:cNvSpPr>
            <a:spLocks noGrp="1"/>
          </p:cNvSpPr>
          <p:nvPr>
            <p:ph type="body" idx="1"/>
          </p:nvPr>
        </p:nvSpPr>
        <p:spPr/>
        <p:txBody>
          <a:bodyPr/>
          <a:lstStyle/>
          <a:p>
            <a:r>
              <a:rPr lang="nl-BE" dirty="0"/>
              <a:t>Ons lichaam maakt tijdelijk zelf ongevaarlijke stekeltjes aan.</a:t>
            </a:r>
          </a:p>
          <a:p>
            <a:r>
              <a:rPr lang="nl-BE" dirty="0"/>
              <a:t>Deze verdwijnen terug heel snel.</a:t>
            </a:r>
          </a:p>
          <a:p>
            <a:endParaRPr lang="nl-BE" dirty="0"/>
          </a:p>
          <a:p>
            <a:r>
              <a:rPr lang="nl-BE" dirty="0"/>
              <a:t>Het vaccin bevat geen volledig virus, enkel de ‘handleiding’ voor je cellen om een klein deeltje van het virus aan te maken, het Spike-eiwit. Daar kan geen heel virus uit ontstaan en is dus onschadelijk.</a:t>
            </a:r>
          </a:p>
          <a:p>
            <a:r>
              <a:rPr lang="nl-BE" dirty="0"/>
              <a:t>Het spike-eiwit is lichaamsvreemd en wordt herkend door je immuunsysteem. Je immuunsysteem gaat antistoffen aanmaken en als het echte virus dan binnen dringt, kunnen de antistoffen hun werk doen. (Kevin Janssen, moleculair bioloog ZOL)</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Het vaccin wordt ook door het lichaam zeer snel afgebroken.</a:t>
            </a:r>
          </a:p>
          <a:p>
            <a:endParaRPr lang="nl-BE" dirty="0"/>
          </a:p>
        </p:txBody>
      </p:sp>
      <p:sp>
        <p:nvSpPr>
          <p:cNvPr id="4" name="Tijdelijke aanduiding voor dianummer 3"/>
          <p:cNvSpPr>
            <a:spLocks noGrp="1"/>
          </p:cNvSpPr>
          <p:nvPr>
            <p:ph type="sldNum" sz="quarter" idx="5"/>
          </p:nvPr>
        </p:nvSpPr>
        <p:spPr/>
        <p:txBody>
          <a:bodyPr/>
          <a:lstStyle/>
          <a:p>
            <a:fld id="{DBE61393-128C-4FAE-9552-970374802CA7}" type="slidenum">
              <a:rPr lang="nl-BE" smtClean="0"/>
              <a:t>9</a:t>
            </a:fld>
            <a:endParaRPr lang="nl-BE"/>
          </a:p>
        </p:txBody>
      </p:sp>
    </p:spTree>
    <p:extLst>
      <p:ext uri="{BB962C8B-B14F-4D97-AF65-F5344CB8AC3E}">
        <p14:creationId xmlns:p14="http://schemas.microsoft.com/office/powerpoint/2010/main" val="887725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10" name="Afbeelding 9" descr="Afbeelding met tekening&#10;&#10;Automatisch gegenereerde beschrijving">
            <a:extLst>
              <a:ext uri="{FF2B5EF4-FFF2-40B4-BE49-F238E27FC236}">
                <a16:creationId xmlns:a16="http://schemas.microsoft.com/office/drawing/2014/main" id="{4F6D9FAE-6EC2-4244-8D5D-114A16501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361167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9" name="Ovaal 8">
            <a:extLst>
              <a:ext uri="{FF2B5EF4-FFF2-40B4-BE49-F238E27FC236}">
                <a16:creationId xmlns:a16="http://schemas.microsoft.com/office/drawing/2014/main" id="{7F6DF17D-C456-4B9A-8FB4-3D5E49AD1819}"/>
              </a:ext>
            </a:extLst>
          </p:cNvPr>
          <p:cNvSpPr/>
          <p:nvPr/>
        </p:nvSpPr>
        <p:spPr>
          <a:xfrm>
            <a:off x="7658677" y="509645"/>
            <a:ext cx="5400000" cy="540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a:extLst>
              <a:ext uri="{FF2B5EF4-FFF2-40B4-BE49-F238E27FC236}">
                <a16:creationId xmlns:a16="http://schemas.microsoft.com/office/drawing/2014/main" id="{B7918AE6-3658-450A-8CB9-BEB95B52B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F7B5CB54-9BB0-4181-80E8-C5E78313C799}"/>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9AC360E3-3EA6-460F-8B7E-A3D5720F9A05}"/>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126648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
        <p:nvSpPr>
          <p:cNvPr id="10" name="Ovaal 9">
            <a:extLst>
              <a:ext uri="{FF2B5EF4-FFF2-40B4-BE49-F238E27FC236}">
                <a16:creationId xmlns:a16="http://schemas.microsoft.com/office/drawing/2014/main" id="{63E7C56F-40D2-4A4E-B055-F6BCC2921F50}"/>
              </a:ext>
            </a:extLst>
          </p:cNvPr>
          <p:cNvSpPr/>
          <p:nvPr/>
        </p:nvSpPr>
        <p:spPr>
          <a:xfrm>
            <a:off x="5986021" y="-1316215"/>
            <a:ext cx="8550110" cy="854775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9EFBF408-E804-46E7-88BB-7371E343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CC284F62-CF27-419F-9E60-A8EA73D7434D}"/>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D3333F60-DADC-4D8B-8CA0-9727CB7B2173}"/>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402468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Verticale titel en tekst">
    <p:spTree>
      <p:nvGrpSpPr>
        <p:cNvPr id="1" name=""/>
        <p:cNvGrpSpPr/>
        <p:nvPr/>
      </p:nvGrpSpPr>
      <p:grpSpPr>
        <a:xfrm>
          <a:off x="0" y="0"/>
          <a:ext cx="0" cy="0"/>
          <a:chOff x="0" y="0"/>
          <a:chExt cx="0" cy="0"/>
        </a:xfrm>
      </p:grpSpPr>
      <p:pic>
        <p:nvPicPr>
          <p:cNvPr id="3" name="Afbeelding 2" descr="Afbeelding met klok&#10;&#10;Automatisch gegenereerde beschrijving">
            <a:extLst>
              <a:ext uri="{FF2B5EF4-FFF2-40B4-BE49-F238E27FC236}">
                <a16:creationId xmlns:a16="http://schemas.microsoft.com/office/drawing/2014/main" id="{5716473C-1A4B-4080-A536-1A0405077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9" name="Tijdelijke aanduiding voor tekst 2">
            <a:extLst>
              <a:ext uri="{FF2B5EF4-FFF2-40B4-BE49-F238E27FC236}">
                <a16:creationId xmlns:a16="http://schemas.microsoft.com/office/drawing/2014/main" id="{88EE8B00-AC15-46F0-A7FD-8A43310C93B1}"/>
              </a:ext>
            </a:extLst>
          </p:cNvPr>
          <p:cNvSpPr>
            <a:spLocks noGrp="1"/>
          </p:cNvSpPr>
          <p:nvPr>
            <p:ph type="body" idx="1" hasCustomPrompt="1"/>
          </p:nvPr>
        </p:nvSpPr>
        <p:spPr>
          <a:xfrm>
            <a:off x="550864" y="1342345"/>
            <a:ext cx="5446712" cy="5735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A</a:t>
            </a:r>
          </a:p>
        </p:txBody>
      </p:sp>
      <p:sp>
        <p:nvSpPr>
          <p:cNvPr id="11" name="Tijdelijke aanduiding voor inhoud 3">
            <a:extLst>
              <a:ext uri="{FF2B5EF4-FFF2-40B4-BE49-F238E27FC236}">
                <a16:creationId xmlns:a16="http://schemas.microsoft.com/office/drawing/2014/main" id="{94AD1553-6F88-43B8-A384-9803A02DFA13}"/>
              </a:ext>
            </a:extLst>
          </p:cNvPr>
          <p:cNvSpPr>
            <a:spLocks noGrp="1"/>
          </p:cNvSpPr>
          <p:nvPr>
            <p:ph sz="half" idx="2"/>
          </p:nvPr>
        </p:nvSpPr>
        <p:spPr>
          <a:xfrm>
            <a:off x="550864" y="2082572"/>
            <a:ext cx="5446712" cy="431822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tekst 4">
            <a:extLst>
              <a:ext uri="{FF2B5EF4-FFF2-40B4-BE49-F238E27FC236}">
                <a16:creationId xmlns:a16="http://schemas.microsoft.com/office/drawing/2014/main" id="{15F18CE8-BD33-424E-B435-B6FBF6D91296}"/>
              </a:ext>
            </a:extLst>
          </p:cNvPr>
          <p:cNvSpPr>
            <a:spLocks noGrp="1"/>
          </p:cNvSpPr>
          <p:nvPr>
            <p:ph type="body" sz="quarter" idx="3" hasCustomPrompt="1"/>
          </p:nvPr>
        </p:nvSpPr>
        <p:spPr>
          <a:xfrm>
            <a:off x="6172200" y="1342345"/>
            <a:ext cx="5183188" cy="5735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a:t>
            </a:r>
          </a:p>
        </p:txBody>
      </p:sp>
      <p:sp>
        <p:nvSpPr>
          <p:cNvPr id="15" name="Tijdelijke aanduiding voor inhoud 5">
            <a:extLst>
              <a:ext uri="{FF2B5EF4-FFF2-40B4-BE49-F238E27FC236}">
                <a16:creationId xmlns:a16="http://schemas.microsoft.com/office/drawing/2014/main" id="{887A4AC9-6EE5-4D96-A05F-D312A90C6645}"/>
              </a:ext>
            </a:extLst>
          </p:cNvPr>
          <p:cNvSpPr>
            <a:spLocks noGrp="1"/>
          </p:cNvSpPr>
          <p:nvPr>
            <p:ph sz="quarter" idx="4"/>
          </p:nvPr>
        </p:nvSpPr>
        <p:spPr>
          <a:xfrm>
            <a:off x="6172200" y="2082573"/>
            <a:ext cx="5183188" cy="431822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1">
            <a:extLst>
              <a:ext uri="{FF2B5EF4-FFF2-40B4-BE49-F238E27FC236}">
                <a16:creationId xmlns:a16="http://schemas.microsoft.com/office/drawing/2014/main" id="{A12BC476-5EAF-4CC7-BB47-16F89EF134E1}"/>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Tree>
    <p:extLst>
      <p:ext uri="{BB962C8B-B14F-4D97-AF65-F5344CB8AC3E}">
        <p14:creationId xmlns:p14="http://schemas.microsoft.com/office/powerpoint/2010/main" val="347517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Verticale titel en tekst">
    <p:spTree>
      <p:nvGrpSpPr>
        <p:cNvPr id="1" name=""/>
        <p:cNvGrpSpPr/>
        <p:nvPr/>
      </p:nvGrpSpPr>
      <p:grpSpPr>
        <a:xfrm>
          <a:off x="0" y="0"/>
          <a:ext cx="0" cy="0"/>
          <a:chOff x="0" y="0"/>
          <a:chExt cx="0" cy="0"/>
        </a:xfrm>
      </p:grpSpPr>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tel 1">
            <a:extLst>
              <a:ext uri="{FF2B5EF4-FFF2-40B4-BE49-F238E27FC236}">
                <a16:creationId xmlns:a16="http://schemas.microsoft.com/office/drawing/2014/main" id="{BFE33421-ACFB-41D3-B3A0-E7A65FA5E2A4}"/>
              </a:ext>
            </a:extLst>
          </p:cNvPr>
          <p:cNvSpPr>
            <a:spLocks noGrp="1"/>
          </p:cNvSpPr>
          <p:nvPr>
            <p:ph type="title" hasCustomPrompt="1"/>
          </p:nvPr>
        </p:nvSpPr>
        <p:spPr>
          <a:xfrm>
            <a:off x="550863" y="533178"/>
            <a:ext cx="10802937" cy="646331"/>
          </a:xfrm>
        </p:spPr>
        <p:txBody>
          <a:bodyPr>
            <a:spAutoFit/>
          </a:bodyPr>
          <a:lstStyle>
            <a:lvl1pPr>
              <a:defRPr>
                <a:solidFill>
                  <a:schemeClr val="tx1"/>
                </a:solidFill>
              </a:defRPr>
            </a:lvl1pPr>
          </a:lstStyle>
          <a:p>
            <a:r>
              <a:rPr lang="nl-NL" dirty="0"/>
              <a:t>Titel</a:t>
            </a:r>
          </a:p>
        </p:txBody>
      </p:sp>
      <p:sp>
        <p:nvSpPr>
          <p:cNvPr id="13" name="Tijdelijke aanduiding voor afbeelding 2">
            <a:extLst>
              <a:ext uri="{FF2B5EF4-FFF2-40B4-BE49-F238E27FC236}">
                <a16:creationId xmlns:a16="http://schemas.microsoft.com/office/drawing/2014/main" id="{72D3CF17-2F0D-45E3-9DD7-A37CA752E30E}"/>
              </a:ext>
            </a:extLst>
          </p:cNvPr>
          <p:cNvSpPr>
            <a:spLocks noGrp="1"/>
          </p:cNvSpPr>
          <p:nvPr>
            <p:ph type="pic" sz="quarter" idx="10"/>
          </p:nvPr>
        </p:nvSpPr>
        <p:spPr>
          <a:xfrm>
            <a:off x="550863" y="1117599"/>
            <a:ext cx="10044112" cy="5235575"/>
          </a:xfrm>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26943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Verticale titel en tekst">
    <p:spTree>
      <p:nvGrpSpPr>
        <p:cNvPr id="1" name=""/>
        <p:cNvGrpSpPr/>
        <p:nvPr/>
      </p:nvGrpSpPr>
      <p:grpSpPr>
        <a:xfrm>
          <a:off x="0" y="0"/>
          <a:ext cx="0" cy="0"/>
          <a:chOff x="0" y="0"/>
          <a:chExt cx="0" cy="0"/>
        </a:xfrm>
      </p:grpSpPr>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88" cy="6858000"/>
          </a:xfrm>
          <a:prstGeom prst="rect">
            <a:avLst/>
          </a:prstGeom>
        </p:spPr>
      </p:pic>
      <p:sp>
        <p:nvSpPr>
          <p:cNvPr id="12" name="Titel 1">
            <a:extLst>
              <a:ext uri="{FF2B5EF4-FFF2-40B4-BE49-F238E27FC236}">
                <a16:creationId xmlns:a16="http://schemas.microsoft.com/office/drawing/2014/main" id="{BFE33421-ACFB-41D3-B3A0-E7A65FA5E2A4}"/>
              </a:ext>
            </a:extLst>
          </p:cNvPr>
          <p:cNvSpPr>
            <a:spLocks noGrp="1"/>
          </p:cNvSpPr>
          <p:nvPr>
            <p:ph type="title" hasCustomPrompt="1"/>
          </p:nvPr>
        </p:nvSpPr>
        <p:spPr>
          <a:xfrm>
            <a:off x="550863" y="533178"/>
            <a:ext cx="10802937" cy="646331"/>
          </a:xfrm>
        </p:spPr>
        <p:txBody>
          <a:bodyPr>
            <a:spAutoFit/>
          </a:bodyPr>
          <a:lstStyle>
            <a:lvl1pPr>
              <a:defRPr>
                <a:solidFill>
                  <a:schemeClr val="tx1"/>
                </a:solidFill>
              </a:defRPr>
            </a:lvl1pPr>
          </a:lstStyle>
          <a:p>
            <a:r>
              <a:rPr lang="nl-NL" dirty="0"/>
              <a:t>Titel</a:t>
            </a:r>
          </a:p>
        </p:txBody>
      </p:sp>
      <p:sp>
        <p:nvSpPr>
          <p:cNvPr id="13" name="Tijdelijke aanduiding voor afbeelding 2">
            <a:extLst>
              <a:ext uri="{FF2B5EF4-FFF2-40B4-BE49-F238E27FC236}">
                <a16:creationId xmlns:a16="http://schemas.microsoft.com/office/drawing/2014/main" id="{72D3CF17-2F0D-45E3-9DD7-A37CA752E30E}"/>
              </a:ext>
            </a:extLst>
          </p:cNvPr>
          <p:cNvSpPr>
            <a:spLocks noGrp="1"/>
          </p:cNvSpPr>
          <p:nvPr>
            <p:ph type="pic" sz="quarter" idx="10"/>
          </p:nvPr>
        </p:nvSpPr>
        <p:spPr>
          <a:xfrm>
            <a:off x="550863" y="1117599"/>
            <a:ext cx="10044112" cy="5235575"/>
          </a:xfrm>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787821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2_Verticale titel en tekst">
    <p:spTree>
      <p:nvGrpSpPr>
        <p:cNvPr id="1" name=""/>
        <p:cNvGrpSpPr/>
        <p:nvPr/>
      </p:nvGrpSpPr>
      <p:grpSpPr>
        <a:xfrm>
          <a:off x="0" y="0"/>
          <a:ext cx="0" cy="0"/>
          <a:chOff x="0" y="0"/>
          <a:chExt cx="0" cy="0"/>
        </a:xfrm>
      </p:grpSpPr>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 y="0"/>
            <a:ext cx="12187588" cy="6858000"/>
          </a:xfrm>
          <a:prstGeom prst="rect">
            <a:avLst/>
          </a:prstGeom>
        </p:spPr>
      </p:pic>
      <p:sp>
        <p:nvSpPr>
          <p:cNvPr id="6" name="Tijdelijke aanduiding voor afbeelding 2">
            <a:extLst>
              <a:ext uri="{FF2B5EF4-FFF2-40B4-BE49-F238E27FC236}">
                <a16:creationId xmlns:a16="http://schemas.microsoft.com/office/drawing/2014/main" id="{355206C4-CA82-4E85-B18C-2AB5DC87D131}"/>
              </a:ext>
            </a:extLst>
          </p:cNvPr>
          <p:cNvSpPr>
            <a:spLocks noGrp="1"/>
          </p:cNvSpPr>
          <p:nvPr>
            <p:ph type="pic" sz="quarter" idx="10"/>
          </p:nvPr>
        </p:nvSpPr>
        <p:spPr>
          <a:xfrm>
            <a:off x="550863" y="519113"/>
            <a:ext cx="10044112" cy="5834062"/>
          </a:xfrm>
        </p:spPr>
        <p:txBody>
          <a:bodyPr>
            <a:normAutofit/>
          </a:bodyPr>
          <a:lstStyle>
            <a:lvl1pPr marL="0" indent="0">
              <a:buNone/>
              <a:defRPr sz="4000"/>
            </a:lvl1pPr>
          </a:lstStyle>
          <a:p>
            <a:r>
              <a:rPr lang="nl-NL"/>
              <a:t>Klik op het pictogram als u een afbeelding wilt toevoegen</a:t>
            </a:r>
            <a:endParaRPr lang="nl-BE" dirty="0"/>
          </a:p>
        </p:txBody>
      </p:sp>
    </p:spTree>
    <p:extLst>
      <p:ext uri="{BB962C8B-B14F-4D97-AF65-F5344CB8AC3E}">
        <p14:creationId xmlns:p14="http://schemas.microsoft.com/office/powerpoint/2010/main" val="1408984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3_Verticale titel en tekst">
    <p:spTree>
      <p:nvGrpSpPr>
        <p:cNvPr id="1" name=""/>
        <p:cNvGrpSpPr/>
        <p:nvPr/>
      </p:nvGrpSpPr>
      <p:grpSpPr>
        <a:xfrm>
          <a:off x="0" y="0"/>
          <a:ext cx="0" cy="0"/>
          <a:chOff x="0" y="0"/>
          <a:chExt cx="0" cy="0"/>
        </a:xfrm>
      </p:grpSpPr>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88" cy="6858000"/>
          </a:xfrm>
          <a:prstGeom prst="rect">
            <a:avLst/>
          </a:prstGeom>
        </p:spPr>
      </p:pic>
      <p:sp>
        <p:nvSpPr>
          <p:cNvPr id="6" name="Tijdelijke aanduiding voor afbeelding 2">
            <a:extLst>
              <a:ext uri="{FF2B5EF4-FFF2-40B4-BE49-F238E27FC236}">
                <a16:creationId xmlns:a16="http://schemas.microsoft.com/office/drawing/2014/main" id="{355206C4-CA82-4E85-B18C-2AB5DC87D131}"/>
              </a:ext>
            </a:extLst>
          </p:cNvPr>
          <p:cNvSpPr>
            <a:spLocks noGrp="1"/>
          </p:cNvSpPr>
          <p:nvPr>
            <p:ph type="pic" sz="quarter" idx="10"/>
          </p:nvPr>
        </p:nvSpPr>
        <p:spPr>
          <a:xfrm>
            <a:off x="550863" y="519113"/>
            <a:ext cx="10044112" cy="5834062"/>
          </a:xfrm>
        </p:spPr>
        <p:txBody>
          <a:bodyPr>
            <a:normAutofit/>
          </a:bodyPr>
          <a:lstStyle>
            <a:lvl1pPr marL="0" indent="0">
              <a:buNone/>
              <a:defRPr sz="4000"/>
            </a:lvl1pPr>
          </a:lstStyle>
          <a:p>
            <a:r>
              <a:rPr lang="nl-NL"/>
              <a:t>Klik op het pictogram als u een afbeelding wilt toevoegen</a:t>
            </a:r>
            <a:endParaRPr lang="nl-BE" dirty="0"/>
          </a:p>
        </p:txBody>
      </p:sp>
    </p:spTree>
    <p:extLst>
      <p:ext uri="{BB962C8B-B14F-4D97-AF65-F5344CB8AC3E}">
        <p14:creationId xmlns:p14="http://schemas.microsoft.com/office/powerpoint/2010/main" val="3998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Verticale titel en tekst">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7ADD1796-F24A-4FC6-8B3E-73275607C71E}"/>
              </a:ext>
            </a:extLst>
          </p:cNvPr>
          <p:cNvSpPr>
            <a:spLocks noGrp="1"/>
          </p:cNvSpPr>
          <p:nvPr>
            <p:ph type="title" hasCustomPrompt="1"/>
          </p:nvPr>
        </p:nvSpPr>
        <p:spPr>
          <a:xfrm>
            <a:off x="550863" y="533178"/>
            <a:ext cx="10802937" cy="646331"/>
          </a:xfrm>
        </p:spPr>
        <p:txBody>
          <a:bodyPr>
            <a:spAutoFit/>
          </a:bodyPr>
          <a:lstStyle>
            <a:lvl1pPr>
              <a:defRPr/>
            </a:lvl1pPr>
          </a:lstStyle>
          <a:p>
            <a:r>
              <a:rPr lang="nl-NL" dirty="0"/>
              <a:t>Meerdere afbeeldingen</a:t>
            </a:r>
            <a:endParaRPr lang="nl-BE" dirty="0"/>
          </a:p>
        </p:txBody>
      </p:sp>
    </p:spTree>
    <p:extLst>
      <p:ext uri="{BB962C8B-B14F-4D97-AF65-F5344CB8AC3E}">
        <p14:creationId xmlns:p14="http://schemas.microsoft.com/office/powerpoint/2010/main" val="1025411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Verticale titel en tekst">
    <p:spTree>
      <p:nvGrpSpPr>
        <p:cNvPr id="1" name=""/>
        <p:cNvGrpSpPr/>
        <p:nvPr/>
      </p:nvGrpSpPr>
      <p:grpSpPr>
        <a:xfrm>
          <a:off x="0" y="0"/>
          <a:ext cx="0" cy="0"/>
          <a:chOff x="0" y="0"/>
          <a:chExt cx="0" cy="0"/>
        </a:xfrm>
      </p:grpSpPr>
      <p:pic>
        <p:nvPicPr>
          <p:cNvPr id="8" name="Afbeelding 7" descr="Afbeelding met gebouw, rood, poort, groot&#10;&#10;Automatisch gegenereerde beschrijving">
            <a:extLst>
              <a:ext uri="{FF2B5EF4-FFF2-40B4-BE49-F238E27FC236}">
                <a16:creationId xmlns:a16="http://schemas.microsoft.com/office/drawing/2014/main" id="{E724F085-FCC5-425C-84E0-A8CBD560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8" name="Tijdelijke aanduiding voor tekst 9">
            <a:extLst>
              <a:ext uri="{FF2B5EF4-FFF2-40B4-BE49-F238E27FC236}">
                <a16:creationId xmlns:a16="http://schemas.microsoft.com/office/drawing/2014/main" id="{98CCE4DF-9C88-40CA-93E1-014CF6055CF2}"/>
              </a:ext>
            </a:extLst>
          </p:cNvPr>
          <p:cNvSpPr>
            <a:spLocks noGrp="1"/>
          </p:cNvSpPr>
          <p:nvPr>
            <p:ph type="body" sz="quarter" idx="10" hasCustomPrompt="1"/>
          </p:nvPr>
        </p:nvSpPr>
        <p:spPr>
          <a:xfrm>
            <a:off x="2319637" y="2289428"/>
            <a:ext cx="8445774" cy="604781"/>
          </a:xfrm>
        </p:spPr>
        <p:txBody>
          <a:bodyPr wrap="square" anchor="b" anchorCtr="0">
            <a:spAutoFit/>
          </a:bodyPr>
          <a:lstStyle>
            <a:lvl1pPr marL="0" indent="0">
              <a:buNone/>
              <a:defRPr sz="3600">
                <a:latin typeface="Source Sans Pro" panose="020B0503030403020204" pitchFamily="34" charset="0"/>
              </a:defRPr>
            </a:lvl1pPr>
          </a:lstStyle>
          <a:p>
            <a:pPr lvl="0"/>
            <a:r>
              <a:rPr lang="nl-BE" dirty="0"/>
              <a:t>1 OF 2 REGELS TEKST</a:t>
            </a:r>
          </a:p>
        </p:txBody>
      </p:sp>
      <p:sp>
        <p:nvSpPr>
          <p:cNvPr id="19" name="Tijdelijke aanduiding voor tekst 9">
            <a:extLst>
              <a:ext uri="{FF2B5EF4-FFF2-40B4-BE49-F238E27FC236}">
                <a16:creationId xmlns:a16="http://schemas.microsoft.com/office/drawing/2014/main" id="{C4AA957A-E515-4699-832C-577940F510CE}"/>
              </a:ext>
            </a:extLst>
          </p:cNvPr>
          <p:cNvSpPr>
            <a:spLocks noGrp="1"/>
          </p:cNvSpPr>
          <p:nvPr>
            <p:ph type="body" sz="quarter" idx="11" hasCustomPrompt="1"/>
          </p:nvPr>
        </p:nvSpPr>
        <p:spPr>
          <a:xfrm>
            <a:off x="2319637" y="2848826"/>
            <a:ext cx="8445773" cy="775597"/>
          </a:xfrm>
        </p:spPr>
        <p:txBody>
          <a:bodyPr wrap="square" anchor="t" anchorCtr="0">
            <a:spAutoFit/>
          </a:bodyPr>
          <a:lstStyle>
            <a:lvl1pPr marL="0" indent="0">
              <a:buNone/>
              <a:defRPr sz="4800" baseline="0">
                <a:solidFill>
                  <a:srgbClr val="8C2437"/>
                </a:solidFill>
                <a:latin typeface="Gizmo" panose="00000400000000000000" pitchFamily="2" charset="0"/>
              </a:defRPr>
            </a:lvl1pPr>
          </a:lstStyle>
          <a:p>
            <a:pPr lvl="0"/>
            <a:r>
              <a:rPr lang="nl-BE" dirty="0"/>
              <a:t>Uitgelichte woorden in </a:t>
            </a:r>
            <a:r>
              <a:rPr lang="nl-BE" dirty="0" err="1"/>
              <a:t>Gizmo</a:t>
            </a:r>
            <a:r>
              <a:rPr lang="nl-BE" dirty="0"/>
              <a:t> 48</a:t>
            </a:r>
          </a:p>
        </p:txBody>
      </p:sp>
      <p:sp>
        <p:nvSpPr>
          <p:cNvPr id="20" name="Tijdelijke aanduiding voor tekst 9">
            <a:extLst>
              <a:ext uri="{FF2B5EF4-FFF2-40B4-BE49-F238E27FC236}">
                <a16:creationId xmlns:a16="http://schemas.microsoft.com/office/drawing/2014/main" id="{8273CDFC-E054-493C-A967-58C83BCCB6B8}"/>
              </a:ext>
            </a:extLst>
          </p:cNvPr>
          <p:cNvSpPr>
            <a:spLocks noGrp="1"/>
          </p:cNvSpPr>
          <p:nvPr>
            <p:ph type="body" sz="quarter" idx="12" hasCustomPrompt="1"/>
          </p:nvPr>
        </p:nvSpPr>
        <p:spPr>
          <a:xfrm>
            <a:off x="2319637" y="3499097"/>
            <a:ext cx="8445773" cy="604781"/>
          </a:xfrm>
        </p:spPr>
        <p:txBody>
          <a:bodyPr wrap="square" anchor="t" anchorCtr="0">
            <a:spAutoFit/>
          </a:bodyPr>
          <a:lstStyle>
            <a:lvl1pPr marL="0" indent="0">
              <a:buNone/>
              <a:defRPr sz="3600">
                <a:latin typeface="Source Sans Pro" panose="020B0503030403020204" pitchFamily="34" charset="0"/>
              </a:defRPr>
            </a:lvl1pPr>
          </a:lstStyle>
          <a:p>
            <a:pPr lvl="0"/>
            <a:r>
              <a:rPr lang="nl-BE" dirty="0"/>
              <a:t>1 OF 2 REGELS TEKST</a:t>
            </a:r>
          </a:p>
        </p:txBody>
      </p:sp>
    </p:spTree>
    <p:extLst>
      <p:ext uri="{BB962C8B-B14F-4D97-AF65-F5344CB8AC3E}">
        <p14:creationId xmlns:p14="http://schemas.microsoft.com/office/powerpoint/2010/main" val="352671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Verticale titel en tekst">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97AB529-4161-477E-8543-91FF7C18D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12" name="Afbeelding 11" descr="Afbeelding met tekening&#10;&#10;Automatisch gegenereerde beschrijving">
            <a:extLst>
              <a:ext uri="{FF2B5EF4-FFF2-40B4-BE49-F238E27FC236}">
                <a16:creationId xmlns:a16="http://schemas.microsoft.com/office/drawing/2014/main" id="{3FE2D361-58F3-47AC-8680-36A314E12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13" name="Titel 1">
            <a:extLst>
              <a:ext uri="{FF2B5EF4-FFF2-40B4-BE49-F238E27FC236}">
                <a16:creationId xmlns:a16="http://schemas.microsoft.com/office/drawing/2014/main" id="{A539D27F-0EAC-47BD-9297-1A4DE74ADA88}"/>
              </a:ext>
            </a:extLst>
          </p:cNvPr>
          <p:cNvSpPr>
            <a:spLocks noGrp="1"/>
          </p:cNvSpPr>
          <p:nvPr>
            <p:ph type="title" hasCustomPrompt="1"/>
          </p:nvPr>
        </p:nvSpPr>
        <p:spPr>
          <a:xfrm>
            <a:off x="550863" y="532020"/>
            <a:ext cx="10978118" cy="646331"/>
          </a:xfrm>
        </p:spPr>
        <p:txBody>
          <a:bodyPr anchor="b">
            <a:spAutoFit/>
          </a:bodyPr>
          <a:lstStyle>
            <a:lvl1pPr>
              <a:defRPr sz="4000"/>
            </a:lvl1pPr>
          </a:lstStyle>
          <a:p>
            <a:r>
              <a:rPr lang="nl-NL" dirty="0"/>
              <a:t>Titel</a:t>
            </a:r>
          </a:p>
        </p:txBody>
      </p:sp>
      <p:sp>
        <p:nvSpPr>
          <p:cNvPr id="18" name="Tijdelijke aanduiding voor afbeelding 2">
            <a:extLst>
              <a:ext uri="{FF2B5EF4-FFF2-40B4-BE49-F238E27FC236}">
                <a16:creationId xmlns:a16="http://schemas.microsoft.com/office/drawing/2014/main" id="{F3F1A45B-666B-4044-BE77-9B2059ED2AA9}"/>
              </a:ext>
            </a:extLst>
          </p:cNvPr>
          <p:cNvSpPr>
            <a:spLocks noGrp="1"/>
          </p:cNvSpPr>
          <p:nvPr>
            <p:ph type="pic" idx="1"/>
          </p:nvPr>
        </p:nvSpPr>
        <p:spPr>
          <a:xfrm>
            <a:off x="4881531" y="1263191"/>
            <a:ext cx="6647450" cy="51093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9" name="Tijdelijke aanduiding voor tekst 3">
            <a:extLst>
              <a:ext uri="{FF2B5EF4-FFF2-40B4-BE49-F238E27FC236}">
                <a16:creationId xmlns:a16="http://schemas.microsoft.com/office/drawing/2014/main" id="{D0914D12-882A-48DE-B425-41366E4206C9}"/>
              </a:ext>
            </a:extLst>
          </p:cNvPr>
          <p:cNvSpPr>
            <a:spLocks noGrp="1"/>
          </p:cNvSpPr>
          <p:nvPr>
            <p:ph type="body" sz="half" idx="2"/>
          </p:nvPr>
        </p:nvSpPr>
        <p:spPr>
          <a:xfrm>
            <a:off x="550863" y="1263191"/>
            <a:ext cx="3932237" cy="5109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662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8EDDB53-A4A1-4ECD-ADBE-CCE3B6AD3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 y="0"/>
            <a:ext cx="12187588" cy="6858000"/>
          </a:xfrm>
          <a:prstGeom prst="rect">
            <a:avLst/>
          </a:prstGeom>
        </p:spPr>
      </p:pic>
      <p:sp>
        <p:nvSpPr>
          <p:cNvPr id="7" name="Tijdelijke aanduiding voor inhoud 6">
            <a:extLst>
              <a:ext uri="{FF2B5EF4-FFF2-40B4-BE49-F238E27FC236}">
                <a16:creationId xmlns:a16="http://schemas.microsoft.com/office/drawing/2014/main" id="{48DA9710-B21A-4EA6-9DF7-AA883C295B2A}"/>
              </a:ext>
            </a:extLst>
          </p:cNvPr>
          <p:cNvSpPr>
            <a:spLocks noGrp="1"/>
          </p:cNvSpPr>
          <p:nvPr>
            <p:ph sz="quarter" idx="10" hasCustomPrompt="1"/>
          </p:nvPr>
        </p:nvSpPr>
        <p:spPr>
          <a:xfrm>
            <a:off x="933249" y="1149006"/>
            <a:ext cx="9258155" cy="2075992"/>
          </a:xfrm>
        </p:spPr>
        <p:txBody>
          <a:bodyPr anchor="b" anchorCtr="0">
            <a:normAutofit/>
          </a:bodyPr>
          <a:lstStyle>
            <a:lvl1pPr marL="0" indent="0" algn="ctr">
              <a:buNone/>
              <a:defRPr sz="5000">
                <a:solidFill>
                  <a:schemeClr val="bg1"/>
                </a:solidFill>
              </a:defRPr>
            </a:lvl1pPr>
          </a:lstStyle>
          <a:p>
            <a:pPr lvl="0"/>
            <a:r>
              <a:rPr lang="nl-NL" dirty="0"/>
              <a:t>TITEL</a:t>
            </a:r>
            <a:endParaRPr lang="nl-BE" dirty="0"/>
          </a:p>
        </p:txBody>
      </p:sp>
      <p:sp>
        <p:nvSpPr>
          <p:cNvPr id="10" name="Tijdelijke aanduiding voor tekst 8">
            <a:extLst>
              <a:ext uri="{FF2B5EF4-FFF2-40B4-BE49-F238E27FC236}">
                <a16:creationId xmlns:a16="http://schemas.microsoft.com/office/drawing/2014/main" id="{E98027C4-7B15-40CC-9EBE-1C7FCFDE0B49}"/>
              </a:ext>
            </a:extLst>
          </p:cNvPr>
          <p:cNvSpPr>
            <a:spLocks noGrp="1"/>
          </p:cNvSpPr>
          <p:nvPr>
            <p:ph type="body" sz="quarter" idx="11" hasCustomPrompt="1"/>
          </p:nvPr>
        </p:nvSpPr>
        <p:spPr>
          <a:xfrm>
            <a:off x="933249" y="3241622"/>
            <a:ext cx="9258155" cy="1564145"/>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nl-BE" dirty="0"/>
              <a:t>Ondertitel</a:t>
            </a:r>
          </a:p>
        </p:txBody>
      </p:sp>
    </p:spTree>
    <p:extLst>
      <p:ext uri="{BB962C8B-B14F-4D97-AF65-F5344CB8AC3E}">
        <p14:creationId xmlns:p14="http://schemas.microsoft.com/office/powerpoint/2010/main" val="2470239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Verticale titel en tekst">
    <p:spTree>
      <p:nvGrpSpPr>
        <p:cNvPr id="1" name=""/>
        <p:cNvGrpSpPr/>
        <p:nvPr/>
      </p:nvGrpSpPr>
      <p:grpSpPr>
        <a:xfrm>
          <a:off x="0" y="0"/>
          <a:ext cx="0" cy="0"/>
          <a:chOff x="0" y="0"/>
          <a:chExt cx="0" cy="0"/>
        </a:xfrm>
      </p:grpSpPr>
      <p:pic>
        <p:nvPicPr>
          <p:cNvPr id="4" name="Afbeelding 3" descr="Afbeelding met klok&#10;&#10;Automatisch gegenereerde beschrijving">
            <a:extLst>
              <a:ext uri="{FF2B5EF4-FFF2-40B4-BE49-F238E27FC236}">
                <a16:creationId xmlns:a16="http://schemas.microsoft.com/office/drawing/2014/main" id="{E3584C7B-5425-4D35-8033-5CEB6525D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tel 1">
            <a:extLst>
              <a:ext uri="{FF2B5EF4-FFF2-40B4-BE49-F238E27FC236}">
                <a16:creationId xmlns:a16="http://schemas.microsoft.com/office/drawing/2014/main" id="{29BBA78D-AD41-4FE9-AF76-475EE8AD32BC}"/>
              </a:ext>
            </a:extLst>
          </p:cNvPr>
          <p:cNvSpPr>
            <a:spLocks noGrp="1"/>
          </p:cNvSpPr>
          <p:nvPr>
            <p:ph type="title" hasCustomPrompt="1"/>
          </p:nvPr>
        </p:nvSpPr>
        <p:spPr>
          <a:xfrm>
            <a:off x="550863" y="532020"/>
            <a:ext cx="10978118" cy="646331"/>
          </a:xfrm>
        </p:spPr>
        <p:txBody>
          <a:bodyPr anchor="b">
            <a:spAutoFit/>
          </a:bodyPr>
          <a:lstStyle>
            <a:lvl1pPr>
              <a:defRPr sz="4000"/>
            </a:lvl1pPr>
          </a:lstStyle>
          <a:p>
            <a:r>
              <a:rPr lang="nl-NL" dirty="0"/>
              <a:t>Titel</a:t>
            </a:r>
          </a:p>
        </p:txBody>
      </p:sp>
      <p:sp>
        <p:nvSpPr>
          <p:cNvPr id="13" name="Tijdelijke aanduiding voor afbeelding 2">
            <a:extLst>
              <a:ext uri="{FF2B5EF4-FFF2-40B4-BE49-F238E27FC236}">
                <a16:creationId xmlns:a16="http://schemas.microsoft.com/office/drawing/2014/main" id="{E69D1D76-71B6-4C97-9E3B-6C48A054D8A7}"/>
              </a:ext>
            </a:extLst>
          </p:cNvPr>
          <p:cNvSpPr>
            <a:spLocks noGrp="1"/>
          </p:cNvSpPr>
          <p:nvPr>
            <p:ph type="pic" idx="1"/>
          </p:nvPr>
        </p:nvSpPr>
        <p:spPr>
          <a:xfrm>
            <a:off x="4881531" y="1263191"/>
            <a:ext cx="6647450" cy="51093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ijdelijke aanduiding voor tekst 3">
            <a:extLst>
              <a:ext uri="{FF2B5EF4-FFF2-40B4-BE49-F238E27FC236}">
                <a16:creationId xmlns:a16="http://schemas.microsoft.com/office/drawing/2014/main" id="{C985C3E3-E048-4994-8A01-0344A66D99DC}"/>
              </a:ext>
            </a:extLst>
          </p:cNvPr>
          <p:cNvSpPr>
            <a:spLocks noGrp="1"/>
          </p:cNvSpPr>
          <p:nvPr>
            <p:ph type="body" sz="half" idx="2"/>
          </p:nvPr>
        </p:nvSpPr>
        <p:spPr>
          <a:xfrm>
            <a:off x="550863" y="1263191"/>
            <a:ext cx="3932237" cy="5109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17626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Verticale titel en tekst">
    <p:spTree>
      <p:nvGrpSpPr>
        <p:cNvPr id="1" name=""/>
        <p:cNvGrpSpPr/>
        <p:nvPr/>
      </p:nvGrpSpPr>
      <p:grpSpPr>
        <a:xfrm>
          <a:off x="0" y="0"/>
          <a:ext cx="0" cy="0"/>
          <a:chOff x="0" y="0"/>
          <a:chExt cx="0" cy="0"/>
        </a:xfrm>
      </p:grpSpPr>
      <p:pic>
        <p:nvPicPr>
          <p:cNvPr id="8" name="Afbeelding 7" descr="Afbeelding met teken&#10;&#10;Automatisch gegenereerde beschrijving">
            <a:extLst>
              <a:ext uri="{FF2B5EF4-FFF2-40B4-BE49-F238E27FC236}">
                <a16:creationId xmlns:a16="http://schemas.microsoft.com/office/drawing/2014/main" id="{97533AE3-1464-4765-8F3E-090F39255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60266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pic>
        <p:nvPicPr>
          <p:cNvPr id="8" name="Afbeelding 7" descr="Afbeelding met teken&#10;&#10;Automatisch gegenereerde beschrijving">
            <a:extLst>
              <a:ext uri="{FF2B5EF4-FFF2-40B4-BE49-F238E27FC236}">
                <a16:creationId xmlns:a16="http://schemas.microsoft.com/office/drawing/2014/main" id="{CC0452DF-E840-4465-94A0-86992406B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305060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C1832F7-1897-4524-9219-30AAA913A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0" name="Titel 1">
            <a:extLst>
              <a:ext uri="{FF2B5EF4-FFF2-40B4-BE49-F238E27FC236}">
                <a16:creationId xmlns:a16="http://schemas.microsoft.com/office/drawing/2014/main" id="{5407ECE3-6AAA-48D9-B63D-F081FB691B4F}"/>
              </a:ext>
            </a:extLst>
          </p:cNvPr>
          <p:cNvSpPr>
            <a:spLocks noGrp="1"/>
          </p:cNvSpPr>
          <p:nvPr>
            <p:ph type="title"/>
          </p:nvPr>
        </p:nvSpPr>
        <p:spPr>
          <a:xfrm>
            <a:off x="550863" y="1709738"/>
            <a:ext cx="10796587" cy="2852737"/>
          </a:xfrm>
        </p:spPr>
        <p:txBody>
          <a:bodyPr anchor="b"/>
          <a:lstStyle>
            <a:lvl1pPr>
              <a:defRPr sz="6000"/>
            </a:lvl1pPr>
          </a:lstStyle>
          <a:p>
            <a:r>
              <a:rPr lang="nl-NL"/>
              <a:t>Klik om stijl te bewerken</a:t>
            </a:r>
            <a:endParaRPr lang="nl-NL" dirty="0"/>
          </a:p>
        </p:txBody>
      </p:sp>
      <p:sp>
        <p:nvSpPr>
          <p:cNvPr id="11" name="Tijdelijke aanduiding voor tekst 2">
            <a:extLst>
              <a:ext uri="{FF2B5EF4-FFF2-40B4-BE49-F238E27FC236}">
                <a16:creationId xmlns:a16="http://schemas.microsoft.com/office/drawing/2014/main" id="{96631702-2E10-40EC-943D-57B7A8F1B9F3}"/>
              </a:ext>
            </a:extLst>
          </p:cNvPr>
          <p:cNvSpPr>
            <a:spLocks noGrp="1"/>
          </p:cNvSpPr>
          <p:nvPr>
            <p:ph type="body" idx="1"/>
          </p:nvPr>
        </p:nvSpPr>
        <p:spPr>
          <a:xfrm>
            <a:off x="550863" y="4589463"/>
            <a:ext cx="107965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41086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4AFB97FF-1D57-4AC0-9DF0-DC7FDAFEE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15" name="Afbeelding 14" descr="Afbeelding met tekening&#10;&#10;Automatisch gegenereerde beschrijving">
            <a:extLst>
              <a:ext uri="{FF2B5EF4-FFF2-40B4-BE49-F238E27FC236}">
                <a16:creationId xmlns:a16="http://schemas.microsoft.com/office/drawing/2014/main" id="{4F851972-8FFE-4AAF-B079-50AE41DA7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18" name="Titel 1">
            <a:extLst>
              <a:ext uri="{FF2B5EF4-FFF2-40B4-BE49-F238E27FC236}">
                <a16:creationId xmlns:a16="http://schemas.microsoft.com/office/drawing/2014/main" id="{8EEAA5AC-B3F1-41E8-881F-B876089CE60B}"/>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
        <p:nvSpPr>
          <p:cNvPr id="19" name="Tijdelijke aanduiding voor inhoud 2">
            <a:extLst>
              <a:ext uri="{FF2B5EF4-FFF2-40B4-BE49-F238E27FC236}">
                <a16:creationId xmlns:a16="http://schemas.microsoft.com/office/drawing/2014/main" id="{F045C9F4-B37C-4E14-96CD-F65AC08559D5}"/>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4272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9524109-DA47-4A8B-A637-22933A9FC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2B1DD01A-12E4-48E2-B2D1-CA7645FBD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9" name="Tijdelijke aanduiding voor inhoud 2">
            <a:extLst>
              <a:ext uri="{FF2B5EF4-FFF2-40B4-BE49-F238E27FC236}">
                <a16:creationId xmlns:a16="http://schemas.microsoft.com/office/drawing/2014/main" id="{21C07CB3-D346-4917-9FE6-528AF1EFD0A1}"/>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1">
            <a:extLst>
              <a:ext uri="{FF2B5EF4-FFF2-40B4-BE49-F238E27FC236}">
                <a16:creationId xmlns:a16="http://schemas.microsoft.com/office/drawing/2014/main" id="{E00092BA-1737-4E85-8AA5-D9E951C7033E}"/>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333609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E72A5B0-501D-4895-AA90-917799FBB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7" name="Tijdelijke aanduiding voor inhoud 2">
            <a:extLst>
              <a:ext uri="{FF2B5EF4-FFF2-40B4-BE49-F238E27FC236}">
                <a16:creationId xmlns:a16="http://schemas.microsoft.com/office/drawing/2014/main" id="{5ACD59C1-5F0D-4343-977F-D8057D21B867}"/>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a:extLst>
              <a:ext uri="{FF2B5EF4-FFF2-40B4-BE49-F238E27FC236}">
                <a16:creationId xmlns:a16="http://schemas.microsoft.com/office/drawing/2014/main" id="{A2968943-EFEC-4FF9-BFC7-D8BBF8272BA8}"/>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299856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11CFF96-8B3D-4822-94C8-341B45DF0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9F97041F-0D56-4EDD-A89E-805A41C2CD75}"/>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D4BA06BB-47F5-4C9F-97C0-38BAB53374B5}"/>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28114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9" name="Afbeelding 8" descr="Afbeelding met klok&#10;&#10;Automatisch gegenereerde beschrijving">
            <a:extLst>
              <a:ext uri="{FF2B5EF4-FFF2-40B4-BE49-F238E27FC236}">
                <a16:creationId xmlns:a16="http://schemas.microsoft.com/office/drawing/2014/main" id="{89502E34-63E1-4688-B28E-DBA2ABB39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0" name="Tijdelijke aanduiding voor inhoud 2">
            <a:extLst>
              <a:ext uri="{FF2B5EF4-FFF2-40B4-BE49-F238E27FC236}">
                <a16:creationId xmlns:a16="http://schemas.microsoft.com/office/drawing/2014/main" id="{9F18A4F4-A9B3-4B30-8F4E-7F2C02087736}"/>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tel 1">
            <a:extLst>
              <a:ext uri="{FF2B5EF4-FFF2-40B4-BE49-F238E27FC236}">
                <a16:creationId xmlns:a16="http://schemas.microsoft.com/office/drawing/2014/main" id="{E899EC73-02F5-482C-A6B2-A4F73F32DB0A}"/>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181719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92A03-55FB-4786-A8F3-5937C23BED1D}" type="datetimeFigureOut">
              <a:rPr lang="nl-BE" smtClean="0"/>
              <a:t>12/02/2021</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EC411-204D-4DD2-BBD0-5AE779824528}" type="slidenum">
              <a:rPr lang="nl-BE" smtClean="0"/>
              <a:t>‹nr.›</a:t>
            </a:fld>
            <a:endParaRPr lang="nl-BE"/>
          </a:p>
        </p:txBody>
      </p:sp>
    </p:spTree>
    <p:extLst>
      <p:ext uri="{BB962C8B-B14F-4D97-AF65-F5344CB8AC3E}">
        <p14:creationId xmlns:p14="http://schemas.microsoft.com/office/powerpoint/2010/main" val="1683983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94" r:id="rId14"/>
    <p:sldLayoutId id="2147483695" r:id="rId15"/>
    <p:sldLayoutId id="2147483696" r:id="rId16"/>
    <p:sldLayoutId id="2147483686" r:id="rId17"/>
    <p:sldLayoutId id="2147483687" r:id="rId18"/>
    <p:sldLayoutId id="2147483688" r:id="rId19"/>
    <p:sldLayoutId id="2147483689" r:id="rId20"/>
    <p:sldLayoutId id="2147483690" r:id="rId21"/>
  </p:sldLayoutIdLst>
  <p:txStyles>
    <p:titleStyle>
      <a:lvl1pPr algn="l" defTabSz="914400" rtl="0" eaLnBrk="1" latinLnBrk="0" hangingPunct="1">
        <a:lnSpc>
          <a:spcPct val="90000"/>
        </a:lnSpc>
        <a:spcBef>
          <a:spcPct val="0"/>
        </a:spcBef>
        <a:buNone/>
        <a:defRPr sz="4400" kern="1200">
          <a:solidFill>
            <a:srgbClr val="8C2437"/>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8C2437"/>
        </a:buClr>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C2437"/>
        </a:buClr>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8C2437"/>
        </a:buClr>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8C2437"/>
        </a:buClr>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8C2437"/>
        </a:buClr>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9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7E7C040-A3EA-4734-844E-71523E01AF49}"/>
              </a:ext>
            </a:extLst>
          </p:cNvPr>
          <p:cNvPicPr>
            <a:picLocks noGrp="1" noChangeAspect="1"/>
          </p:cNvPicPr>
          <p:nvPr>
            <p:ph idx="1"/>
          </p:nvPr>
        </p:nvPicPr>
        <p:blipFill>
          <a:blip r:embed="rId3"/>
          <a:stretch>
            <a:fillRect/>
          </a:stretch>
        </p:blipFill>
        <p:spPr>
          <a:xfrm>
            <a:off x="601663" y="1189809"/>
            <a:ext cx="5038609" cy="5210175"/>
          </a:xfrm>
        </p:spPr>
      </p:pic>
      <p:sp>
        <p:nvSpPr>
          <p:cNvPr id="3" name="Titel 2">
            <a:extLst>
              <a:ext uri="{FF2B5EF4-FFF2-40B4-BE49-F238E27FC236}">
                <a16:creationId xmlns:a16="http://schemas.microsoft.com/office/drawing/2014/main" id="{366DC9B1-617C-468C-81F4-9B86BAB75153}"/>
              </a:ext>
            </a:extLst>
          </p:cNvPr>
          <p:cNvSpPr>
            <a:spLocks noGrp="1"/>
          </p:cNvSpPr>
          <p:nvPr>
            <p:ph type="title"/>
          </p:nvPr>
        </p:nvSpPr>
        <p:spPr/>
        <p:txBody>
          <a:bodyPr/>
          <a:lstStyle/>
          <a:p>
            <a:r>
              <a:rPr lang="nl-BE" dirty="0"/>
              <a:t>Waarom krijg je een vaccin tegen corona?</a:t>
            </a:r>
          </a:p>
        </p:txBody>
      </p:sp>
      <p:pic>
        <p:nvPicPr>
          <p:cNvPr id="7" name="Afbeelding 6">
            <a:extLst>
              <a:ext uri="{FF2B5EF4-FFF2-40B4-BE49-F238E27FC236}">
                <a16:creationId xmlns:a16="http://schemas.microsoft.com/office/drawing/2014/main" id="{E2F3B7F1-51B5-4E34-8F4F-9B746E1053DC}"/>
              </a:ext>
            </a:extLst>
          </p:cNvPr>
          <p:cNvPicPr>
            <a:picLocks noChangeAspect="1"/>
          </p:cNvPicPr>
          <p:nvPr/>
        </p:nvPicPr>
        <p:blipFill>
          <a:blip r:embed="rId4"/>
          <a:stretch>
            <a:fillRect/>
          </a:stretch>
        </p:blipFill>
        <p:spPr>
          <a:xfrm>
            <a:off x="5764637" y="3578768"/>
            <a:ext cx="4340646" cy="1569904"/>
          </a:xfrm>
          <a:prstGeom prst="rect">
            <a:avLst/>
          </a:prstGeom>
        </p:spPr>
      </p:pic>
    </p:spTree>
    <p:extLst>
      <p:ext uri="{BB962C8B-B14F-4D97-AF65-F5344CB8AC3E}">
        <p14:creationId xmlns:p14="http://schemas.microsoft.com/office/powerpoint/2010/main" val="284235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82B076E5-E132-4814-82B1-D3EF09E8BA3C}"/>
              </a:ext>
            </a:extLst>
          </p:cNvPr>
          <p:cNvPicPr>
            <a:picLocks noGrp="1" noChangeAspect="1"/>
          </p:cNvPicPr>
          <p:nvPr>
            <p:ph idx="1"/>
          </p:nvPr>
        </p:nvPicPr>
        <p:blipFill>
          <a:blip r:embed="rId3"/>
          <a:stretch>
            <a:fillRect/>
          </a:stretch>
        </p:blipFill>
        <p:spPr>
          <a:xfrm>
            <a:off x="2262293" y="1576828"/>
            <a:ext cx="6059277" cy="4307595"/>
          </a:xfrm>
        </p:spPr>
      </p:pic>
      <p:sp>
        <p:nvSpPr>
          <p:cNvPr id="3" name="Titel 2">
            <a:extLst>
              <a:ext uri="{FF2B5EF4-FFF2-40B4-BE49-F238E27FC236}">
                <a16:creationId xmlns:a16="http://schemas.microsoft.com/office/drawing/2014/main" id="{52BCEEB6-44CC-4C37-9BA7-827B4736E28E}"/>
              </a:ext>
            </a:extLst>
          </p:cNvPr>
          <p:cNvSpPr>
            <a:spLocks noGrp="1"/>
          </p:cNvSpPr>
          <p:nvPr>
            <p:ph type="title"/>
          </p:nvPr>
        </p:nvSpPr>
        <p:spPr/>
        <p:txBody>
          <a:bodyPr/>
          <a:lstStyle/>
          <a:p>
            <a:r>
              <a:rPr lang="nl-BE" dirty="0"/>
              <a:t>Hoe krijg je het vaccin?</a:t>
            </a:r>
          </a:p>
        </p:txBody>
      </p:sp>
    </p:spTree>
    <p:extLst>
      <p:ext uri="{BB962C8B-B14F-4D97-AF65-F5344CB8AC3E}">
        <p14:creationId xmlns:p14="http://schemas.microsoft.com/office/powerpoint/2010/main" val="254159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C350067-A0CB-44FC-8EBB-0DE8AA88D07B}"/>
              </a:ext>
            </a:extLst>
          </p:cNvPr>
          <p:cNvPicPr>
            <a:picLocks noGrp="1" noChangeAspect="1"/>
          </p:cNvPicPr>
          <p:nvPr>
            <p:ph idx="1"/>
          </p:nvPr>
        </p:nvPicPr>
        <p:blipFill>
          <a:blip r:embed="rId3"/>
          <a:stretch>
            <a:fillRect/>
          </a:stretch>
        </p:blipFill>
        <p:spPr>
          <a:xfrm>
            <a:off x="2435870" y="1842571"/>
            <a:ext cx="6037243" cy="3172858"/>
          </a:xfrm>
        </p:spPr>
      </p:pic>
      <p:sp>
        <p:nvSpPr>
          <p:cNvPr id="3" name="Titel 2">
            <a:extLst>
              <a:ext uri="{FF2B5EF4-FFF2-40B4-BE49-F238E27FC236}">
                <a16:creationId xmlns:a16="http://schemas.microsoft.com/office/drawing/2014/main" id="{DA94AF13-0A96-4CF0-89B4-3C458A90E231}"/>
              </a:ext>
            </a:extLst>
          </p:cNvPr>
          <p:cNvSpPr>
            <a:spLocks noGrp="1"/>
          </p:cNvSpPr>
          <p:nvPr>
            <p:ph type="title"/>
          </p:nvPr>
        </p:nvSpPr>
        <p:spPr/>
        <p:txBody>
          <a:bodyPr/>
          <a:lstStyle/>
          <a:p>
            <a:r>
              <a:rPr lang="nl-BE" dirty="0"/>
              <a:t>Je kreeg het vaccin, wat moet je nu doen?</a:t>
            </a:r>
          </a:p>
        </p:txBody>
      </p:sp>
    </p:spTree>
    <p:extLst>
      <p:ext uri="{BB962C8B-B14F-4D97-AF65-F5344CB8AC3E}">
        <p14:creationId xmlns:p14="http://schemas.microsoft.com/office/powerpoint/2010/main" val="313493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94AF13-0A96-4CF0-89B4-3C458A90E231}"/>
              </a:ext>
            </a:extLst>
          </p:cNvPr>
          <p:cNvSpPr>
            <a:spLocks noGrp="1"/>
          </p:cNvSpPr>
          <p:nvPr>
            <p:ph type="title"/>
          </p:nvPr>
        </p:nvSpPr>
        <p:spPr/>
        <p:txBody>
          <a:bodyPr/>
          <a:lstStyle/>
          <a:p>
            <a:r>
              <a:rPr lang="nl-BE" dirty="0"/>
              <a:t>Je kreeg het vaccin, wat moet je nu doen?</a:t>
            </a:r>
          </a:p>
        </p:txBody>
      </p:sp>
      <p:pic>
        <p:nvPicPr>
          <p:cNvPr id="7" name="Tijdelijke aanduiding voor inhoud 6">
            <a:extLst>
              <a:ext uri="{FF2B5EF4-FFF2-40B4-BE49-F238E27FC236}">
                <a16:creationId xmlns:a16="http://schemas.microsoft.com/office/drawing/2014/main" id="{A6642633-823A-47D2-A63C-105EDECA57E7}"/>
              </a:ext>
            </a:extLst>
          </p:cNvPr>
          <p:cNvPicPr>
            <a:picLocks noGrp="1" noChangeAspect="1"/>
          </p:cNvPicPr>
          <p:nvPr>
            <p:ph idx="1"/>
          </p:nvPr>
        </p:nvPicPr>
        <p:blipFill>
          <a:blip r:embed="rId3"/>
          <a:stretch>
            <a:fillRect/>
          </a:stretch>
        </p:blipFill>
        <p:spPr>
          <a:xfrm>
            <a:off x="2593411" y="2137272"/>
            <a:ext cx="5905041" cy="2583455"/>
          </a:xfrm>
        </p:spPr>
      </p:pic>
    </p:spTree>
    <p:extLst>
      <p:ext uri="{BB962C8B-B14F-4D97-AF65-F5344CB8AC3E}">
        <p14:creationId xmlns:p14="http://schemas.microsoft.com/office/powerpoint/2010/main" val="132813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8A95791-08B1-43C0-BB85-8717E984859C}"/>
              </a:ext>
            </a:extLst>
          </p:cNvPr>
          <p:cNvPicPr>
            <a:picLocks noGrp="1" noChangeAspect="1"/>
          </p:cNvPicPr>
          <p:nvPr>
            <p:ph idx="1"/>
          </p:nvPr>
        </p:nvPicPr>
        <p:blipFill>
          <a:blip r:embed="rId3"/>
          <a:stretch>
            <a:fillRect/>
          </a:stretch>
        </p:blipFill>
        <p:spPr>
          <a:xfrm>
            <a:off x="550863" y="1189809"/>
            <a:ext cx="5829417" cy="5210175"/>
          </a:xfrm>
        </p:spPr>
      </p:pic>
      <p:sp>
        <p:nvSpPr>
          <p:cNvPr id="3" name="Titel 2">
            <a:extLst>
              <a:ext uri="{FF2B5EF4-FFF2-40B4-BE49-F238E27FC236}">
                <a16:creationId xmlns:a16="http://schemas.microsoft.com/office/drawing/2014/main" id="{A576536A-8A05-443B-88E6-D29D3D51A96A}"/>
              </a:ext>
            </a:extLst>
          </p:cNvPr>
          <p:cNvSpPr>
            <a:spLocks noGrp="1"/>
          </p:cNvSpPr>
          <p:nvPr>
            <p:ph type="title"/>
          </p:nvPr>
        </p:nvSpPr>
        <p:spPr>
          <a:xfrm>
            <a:off x="550863" y="458016"/>
            <a:ext cx="10802937" cy="661720"/>
          </a:xfrm>
        </p:spPr>
        <p:txBody>
          <a:bodyPr/>
          <a:lstStyle/>
          <a:p>
            <a:r>
              <a:rPr lang="nl-BE" dirty="0"/>
              <a:t>Je kreeg het vaccin, kan je last krijgen?</a:t>
            </a:r>
          </a:p>
        </p:txBody>
      </p:sp>
      <p:pic>
        <p:nvPicPr>
          <p:cNvPr id="7" name="Afbeelding 6">
            <a:extLst>
              <a:ext uri="{FF2B5EF4-FFF2-40B4-BE49-F238E27FC236}">
                <a16:creationId xmlns:a16="http://schemas.microsoft.com/office/drawing/2014/main" id="{C0856FD9-6370-467D-9E58-ADDF852DCB08}"/>
              </a:ext>
            </a:extLst>
          </p:cNvPr>
          <p:cNvPicPr>
            <a:picLocks noChangeAspect="1"/>
          </p:cNvPicPr>
          <p:nvPr/>
        </p:nvPicPr>
        <p:blipFill>
          <a:blip r:embed="rId4"/>
          <a:stretch>
            <a:fillRect/>
          </a:stretch>
        </p:blipFill>
        <p:spPr>
          <a:xfrm>
            <a:off x="6299200" y="2598083"/>
            <a:ext cx="3657600" cy="2555913"/>
          </a:xfrm>
          <a:prstGeom prst="rect">
            <a:avLst/>
          </a:prstGeom>
        </p:spPr>
      </p:pic>
    </p:spTree>
    <p:extLst>
      <p:ext uri="{BB962C8B-B14F-4D97-AF65-F5344CB8AC3E}">
        <p14:creationId xmlns:p14="http://schemas.microsoft.com/office/powerpoint/2010/main" val="332984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DC807B4-6B07-4CD1-B8BE-B39D36635803}"/>
              </a:ext>
            </a:extLst>
          </p:cNvPr>
          <p:cNvSpPr>
            <a:spLocks noGrp="1"/>
          </p:cNvSpPr>
          <p:nvPr>
            <p:ph idx="1"/>
          </p:nvPr>
        </p:nvSpPr>
        <p:spPr/>
        <p:txBody>
          <a:bodyPr/>
          <a:lstStyle/>
          <a:p>
            <a:r>
              <a:rPr lang="nl-BE" dirty="0"/>
              <a:t>Nee</a:t>
            </a:r>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r>
              <a:rPr lang="nl-BE" dirty="0"/>
              <a:t>Bij twijfel </a:t>
            </a:r>
            <a:r>
              <a:rPr lang="nl-BE" dirty="0">
                <a:sym typeface="Wingdings" panose="05000000000000000000" pitchFamily="2" charset="2"/>
              </a:rPr>
              <a:t> vraag het aan je dokter</a:t>
            </a:r>
            <a:endParaRPr lang="nl-BE" dirty="0"/>
          </a:p>
        </p:txBody>
      </p:sp>
      <p:sp>
        <p:nvSpPr>
          <p:cNvPr id="3" name="Titel 2">
            <a:extLst>
              <a:ext uri="{FF2B5EF4-FFF2-40B4-BE49-F238E27FC236}">
                <a16:creationId xmlns:a16="http://schemas.microsoft.com/office/drawing/2014/main" id="{09FE16D7-60F1-4F55-9A11-D5C354FD0FBA}"/>
              </a:ext>
            </a:extLst>
          </p:cNvPr>
          <p:cNvSpPr>
            <a:spLocks noGrp="1"/>
          </p:cNvSpPr>
          <p:nvPr>
            <p:ph type="title"/>
          </p:nvPr>
        </p:nvSpPr>
        <p:spPr/>
        <p:txBody>
          <a:bodyPr/>
          <a:lstStyle/>
          <a:p>
            <a:r>
              <a:rPr lang="nl-BE" dirty="0"/>
              <a:t>Kan iedereen het vaccin krijgen?</a:t>
            </a:r>
          </a:p>
        </p:txBody>
      </p:sp>
      <p:pic>
        <p:nvPicPr>
          <p:cNvPr id="4" name="Afbeelding 3">
            <a:extLst>
              <a:ext uri="{FF2B5EF4-FFF2-40B4-BE49-F238E27FC236}">
                <a16:creationId xmlns:a16="http://schemas.microsoft.com/office/drawing/2014/main" id="{9EAFFE0B-AD30-4EA0-870D-78BEA7F7C372}"/>
              </a:ext>
            </a:extLst>
          </p:cNvPr>
          <p:cNvPicPr>
            <a:picLocks noChangeAspect="1"/>
          </p:cNvPicPr>
          <p:nvPr/>
        </p:nvPicPr>
        <p:blipFill>
          <a:blip r:embed="rId3"/>
          <a:stretch>
            <a:fillRect/>
          </a:stretch>
        </p:blipFill>
        <p:spPr>
          <a:xfrm>
            <a:off x="2958265" y="1594889"/>
            <a:ext cx="3767655" cy="2609314"/>
          </a:xfrm>
          <a:prstGeom prst="rect">
            <a:avLst/>
          </a:prstGeom>
        </p:spPr>
      </p:pic>
      <p:pic>
        <p:nvPicPr>
          <p:cNvPr id="5" name="Afbeelding 4">
            <a:extLst>
              <a:ext uri="{FF2B5EF4-FFF2-40B4-BE49-F238E27FC236}">
                <a16:creationId xmlns:a16="http://schemas.microsoft.com/office/drawing/2014/main" id="{7357174F-9E13-413E-96EB-240412520D3D}"/>
              </a:ext>
            </a:extLst>
          </p:cNvPr>
          <p:cNvPicPr>
            <a:picLocks noChangeAspect="1"/>
          </p:cNvPicPr>
          <p:nvPr/>
        </p:nvPicPr>
        <p:blipFill>
          <a:blip r:embed="rId4"/>
          <a:stretch>
            <a:fillRect/>
          </a:stretch>
        </p:blipFill>
        <p:spPr>
          <a:xfrm>
            <a:off x="7040811" y="4828665"/>
            <a:ext cx="1585097" cy="1883827"/>
          </a:xfrm>
          <a:prstGeom prst="rect">
            <a:avLst/>
          </a:prstGeom>
        </p:spPr>
      </p:pic>
    </p:spTree>
    <p:extLst>
      <p:ext uri="{BB962C8B-B14F-4D97-AF65-F5344CB8AC3E}">
        <p14:creationId xmlns:p14="http://schemas.microsoft.com/office/powerpoint/2010/main" val="172187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B147883-1FEB-4898-881C-7C08C73D7897}"/>
              </a:ext>
            </a:extLst>
          </p:cNvPr>
          <p:cNvPicPr>
            <a:picLocks noGrp="1" noChangeAspect="1"/>
          </p:cNvPicPr>
          <p:nvPr>
            <p:ph idx="1"/>
          </p:nvPr>
        </p:nvPicPr>
        <p:blipFill>
          <a:blip r:embed="rId3"/>
          <a:stretch>
            <a:fillRect/>
          </a:stretch>
        </p:blipFill>
        <p:spPr>
          <a:xfrm>
            <a:off x="2904455" y="1288098"/>
            <a:ext cx="3880872" cy="5210175"/>
          </a:xfrm>
        </p:spPr>
      </p:pic>
      <p:sp>
        <p:nvSpPr>
          <p:cNvPr id="3" name="Titel 2">
            <a:extLst>
              <a:ext uri="{FF2B5EF4-FFF2-40B4-BE49-F238E27FC236}">
                <a16:creationId xmlns:a16="http://schemas.microsoft.com/office/drawing/2014/main" id="{7ACD0E2D-A993-4654-B352-4AAEED32C2DD}"/>
              </a:ext>
            </a:extLst>
          </p:cNvPr>
          <p:cNvSpPr>
            <a:spLocks noGrp="1"/>
          </p:cNvSpPr>
          <p:nvPr>
            <p:ph type="title"/>
          </p:nvPr>
        </p:nvSpPr>
        <p:spPr/>
        <p:txBody>
          <a:bodyPr/>
          <a:lstStyle/>
          <a:p>
            <a:r>
              <a:rPr lang="nl-BE" dirty="0"/>
              <a:t>Hoe weet je wanneer je het vaccin krijgt?</a:t>
            </a:r>
          </a:p>
        </p:txBody>
      </p:sp>
    </p:spTree>
    <p:extLst>
      <p:ext uri="{BB962C8B-B14F-4D97-AF65-F5344CB8AC3E}">
        <p14:creationId xmlns:p14="http://schemas.microsoft.com/office/powerpoint/2010/main" val="10157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5EDEEB2-2EE4-4D5B-A9DF-A70C79537AE4}"/>
              </a:ext>
            </a:extLst>
          </p:cNvPr>
          <p:cNvPicPr>
            <a:picLocks noGrp="1" noChangeAspect="1"/>
          </p:cNvPicPr>
          <p:nvPr>
            <p:ph idx="1"/>
          </p:nvPr>
        </p:nvPicPr>
        <p:blipFill>
          <a:blip r:embed="rId3"/>
          <a:stretch>
            <a:fillRect/>
          </a:stretch>
        </p:blipFill>
        <p:spPr>
          <a:xfrm>
            <a:off x="2788532" y="2130609"/>
            <a:ext cx="5067759" cy="2346593"/>
          </a:xfrm>
        </p:spPr>
      </p:pic>
      <p:sp>
        <p:nvSpPr>
          <p:cNvPr id="3" name="Titel 2">
            <a:extLst>
              <a:ext uri="{FF2B5EF4-FFF2-40B4-BE49-F238E27FC236}">
                <a16:creationId xmlns:a16="http://schemas.microsoft.com/office/drawing/2014/main" id="{154C5EBF-6A32-4109-8538-286A97DE6793}"/>
              </a:ext>
            </a:extLst>
          </p:cNvPr>
          <p:cNvSpPr>
            <a:spLocks noGrp="1"/>
          </p:cNvSpPr>
          <p:nvPr>
            <p:ph type="title"/>
          </p:nvPr>
        </p:nvSpPr>
        <p:spPr/>
        <p:txBody>
          <a:bodyPr/>
          <a:lstStyle/>
          <a:p>
            <a:r>
              <a:rPr lang="nl-BE" dirty="0"/>
              <a:t>Waar krijg je het vaccin?</a:t>
            </a:r>
          </a:p>
        </p:txBody>
      </p:sp>
    </p:spTree>
    <p:extLst>
      <p:ext uri="{BB962C8B-B14F-4D97-AF65-F5344CB8AC3E}">
        <p14:creationId xmlns:p14="http://schemas.microsoft.com/office/powerpoint/2010/main" val="138590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5FC1543-54B9-4F5B-A473-EF6DA5B1E29B}"/>
              </a:ext>
            </a:extLst>
          </p:cNvPr>
          <p:cNvPicPr>
            <a:picLocks noGrp="1" noChangeAspect="1"/>
          </p:cNvPicPr>
          <p:nvPr>
            <p:ph idx="1"/>
          </p:nvPr>
        </p:nvPicPr>
        <p:blipFill>
          <a:blip r:embed="rId3"/>
          <a:stretch>
            <a:fillRect/>
          </a:stretch>
        </p:blipFill>
        <p:spPr>
          <a:xfrm>
            <a:off x="4774160" y="2051767"/>
            <a:ext cx="1872867" cy="2583455"/>
          </a:xfrm>
        </p:spPr>
      </p:pic>
      <p:sp>
        <p:nvSpPr>
          <p:cNvPr id="3" name="Titel 2">
            <a:extLst>
              <a:ext uri="{FF2B5EF4-FFF2-40B4-BE49-F238E27FC236}">
                <a16:creationId xmlns:a16="http://schemas.microsoft.com/office/drawing/2014/main" id="{B5C8EBF5-DF67-4A08-911F-6696720BA4F1}"/>
              </a:ext>
            </a:extLst>
          </p:cNvPr>
          <p:cNvSpPr>
            <a:spLocks noGrp="1"/>
          </p:cNvSpPr>
          <p:nvPr>
            <p:ph type="title"/>
          </p:nvPr>
        </p:nvSpPr>
        <p:spPr/>
        <p:txBody>
          <a:bodyPr/>
          <a:lstStyle/>
          <a:p>
            <a:r>
              <a:rPr lang="nl-BE" dirty="0"/>
              <a:t>Hoeveel kost het vaccin?</a:t>
            </a:r>
          </a:p>
        </p:txBody>
      </p:sp>
    </p:spTree>
    <p:extLst>
      <p:ext uri="{BB962C8B-B14F-4D97-AF65-F5344CB8AC3E}">
        <p14:creationId xmlns:p14="http://schemas.microsoft.com/office/powerpoint/2010/main" val="46600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F118D-C0C4-4C75-AFCA-065BEB50E7C0}"/>
              </a:ext>
            </a:extLst>
          </p:cNvPr>
          <p:cNvSpPr>
            <a:spLocks noGrp="1"/>
          </p:cNvSpPr>
          <p:nvPr>
            <p:ph type="title"/>
          </p:nvPr>
        </p:nvSpPr>
        <p:spPr/>
        <p:txBody>
          <a:bodyPr/>
          <a:lstStyle/>
          <a:p>
            <a:r>
              <a:rPr lang="nl-BE" dirty="0"/>
              <a:t>Corona-vaccinatie</a:t>
            </a:r>
          </a:p>
        </p:txBody>
      </p:sp>
      <p:sp>
        <p:nvSpPr>
          <p:cNvPr id="3" name="Tijdelijke aanduiding voor tekst 2">
            <a:extLst>
              <a:ext uri="{FF2B5EF4-FFF2-40B4-BE49-F238E27FC236}">
                <a16:creationId xmlns:a16="http://schemas.microsoft.com/office/drawing/2014/main" id="{4A7364D4-74B3-4B63-980F-1EC0942E29D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12435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6A4D113-F6D5-4427-80E8-944E7E43FBDC}"/>
              </a:ext>
            </a:extLst>
          </p:cNvPr>
          <p:cNvPicPr>
            <a:picLocks noGrp="1" noChangeAspect="1"/>
          </p:cNvPicPr>
          <p:nvPr>
            <p:ph idx="1"/>
          </p:nvPr>
        </p:nvPicPr>
        <p:blipFill>
          <a:blip r:embed="rId3"/>
          <a:stretch>
            <a:fillRect/>
          </a:stretch>
        </p:blipFill>
        <p:spPr>
          <a:xfrm>
            <a:off x="2577110" y="1684225"/>
            <a:ext cx="1609483" cy="4072481"/>
          </a:xfrm>
          <a:prstGeom prst="rect">
            <a:avLst/>
          </a:prstGeom>
        </p:spPr>
      </p:pic>
      <p:sp>
        <p:nvSpPr>
          <p:cNvPr id="3" name="Titel 2">
            <a:extLst>
              <a:ext uri="{FF2B5EF4-FFF2-40B4-BE49-F238E27FC236}">
                <a16:creationId xmlns:a16="http://schemas.microsoft.com/office/drawing/2014/main" id="{1978ED40-E29F-44BB-8EF2-625D6FAF5939}"/>
              </a:ext>
            </a:extLst>
          </p:cNvPr>
          <p:cNvSpPr>
            <a:spLocks noGrp="1"/>
          </p:cNvSpPr>
          <p:nvPr>
            <p:ph type="title"/>
          </p:nvPr>
        </p:nvSpPr>
        <p:spPr/>
        <p:txBody>
          <a:bodyPr/>
          <a:lstStyle/>
          <a:p>
            <a:r>
              <a:rPr lang="nl-BE" dirty="0"/>
              <a:t>Hoe werkt een virus?</a:t>
            </a:r>
          </a:p>
        </p:txBody>
      </p:sp>
      <p:pic>
        <p:nvPicPr>
          <p:cNvPr id="5" name="Afbeelding 4">
            <a:extLst>
              <a:ext uri="{FF2B5EF4-FFF2-40B4-BE49-F238E27FC236}">
                <a16:creationId xmlns:a16="http://schemas.microsoft.com/office/drawing/2014/main" id="{F4E2811C-A08E-46AB-A0AF-6AFEE00F25E0}"/>
              </a:ext>
            </a:extLst>
          </p:cNvPr>
          <p:cNvPicPr>
            <a:picLocks noChangeAspect="1"/>
          </p:cNvPicPr>
          <p:nvPr/>
        </p:nvPicPr>
        <p:blipFill>
          <a:blip r:embed="rId4"/>
          <a:stretch>
            <a:fillRect/>
          </a:stretch>
        </p:blipFill>
        <p:spPr>
          <a:xfrm>
            <a:off x="4954892" y="2204064"/>
            <a:ext cx="4846740" cy="1377815"/>
          </a:xfrm>
          <a:prstGeom prst="rect">
            <a:avLst/>
          </a:prstGeom>
        </p:spPr>
      </p:pic>
    </p:spTree>
    <p:extLst>
      <p:ext uri="{BB962C8B-B14F-4D97-AF65-F5344CB8AC3E}">
        <p14:creationId xmlns:p14="http://schemas.microsoft.com/office/powerpoint/2010/main" val="108446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0D1606E-2F2D-4222-8EE0-97CE9F442BCC}"/>
              </a:ext>
            </a:extLst>
          </p:cNvPr>
          <p:cNvSpPr>
            <a:spLocks noGrp="1"/>
          </p:cNvSpPr>
          <p:nvPr>
            <p:ph type="title"/>
          </p:nvPr>
        </p:nvSpPr>
        <p:spPr/>
        <p:txBody>
          <a:bodyPr/>
          <a:lstStyle/>
          <a:p>
            <a:r>
              <a:rPr lang="nl-BE" dirty="0"/>
              <a:t>Hoe werkt een virus?</a:t>
            </a:r>
          </a:p>
        </p:txBody>
      </p:sp>
      <p:pic>
        <p:nvPicPr>
          <p:cNvPr id="4" name="Tijdelijke aanduiding voor inhoud 3">
            <a:extLst>
              <a:ext uri="{FF2B5EF4-FFF2-40B4-BE49-F238E27FC236}">
                <a16:creationId xmlns:a16="http://schemas.microsoft.com/office/drawing/2014/main" id="{97B0B349-1A2F-45FB-81B1-135499ADB599}"/>
              </a:ext>
            </a:extLst>
          </p:cNvPr>
          <p:cNvPicPr>
            <a:picLocks noGrp="1" noChangeAspect="1"/>
          </p:cNvPicPr>
          <p:nvPr>
            <p:ph idx="1"/>
          </p:nvPr>
        </p:nvPicPr>
        <p:blipFill>
          <a:blip r:embed="rId3"/>
          <a:stretch>
            <a:fillRect/>
          </a:stretch>
        </p:blipFill>
        <p:spPr>
          <a:xfrm>
            <a:off x="2542408" y="1463719"/>
            <a:ext cx="1837944" cy="4663440"/>
          </a:xfrm>
          <a:prstGeom prst="rect">
            <a:avLst/>
          </a:prstGeom>
        </p:spPr>
      </p:pic>
      <p:pic>
        <p:nvPicPr>
          <p:cNvPr id="5" name="Afbeelding 4">
            <a:extLst>
              <a:ext uri="{FF2B5EF4-FFF2-40B4-BE49-F238E27FC236}">
                <a16:creationId xmlns:a16="http://schemas.microsoft.com/office/drawing/2014/main" id="{52D1B7F1-A5D6-424B-BF49-25D879B6C0C2}"/>
              </a:ext>
            </a:extLst>
          </p:cNvPr>
          <p:cNvPicPr>
            <a:picLocks noChangeAspect="1"/>
          </p:cNvPicPr>
          <p:nvPr/>
        </p:nvPicPr>
        <p:blipFill>
          <a:blip r:embed="rId4"/>
          <a:stretch>
            <a:fillRect/>
          </a:stretch>
        </p:blipFill>
        <p:spPr>
          <a:xfrm>
            <a:off x="6096000" y="2051185"/>
            <a:ext cx="2737341" cy="1377815"/>
          </a:xfrm>
          <a:prstGeom prst="rect">
            <a:avLst/>
          </a:prstGeom>
        </p:spPr>
      </p:pic>
      <p:pic>
        <p:nvPicPr>
          <p:cNvPr id="6" name="Afbeelding 5">
            <a:extLst>
              <a:ext uri="{FF2B5EF4-FFF2-40B4-BE49-F238E27FC236}">
                <a16:creationId xmlns:a16="http://schemas.microsoft.com/office/drawing/2014/main" id="{A1A44A4E-5F88-4F2D-A8D6-A644BDCEEDE2}"/>
              </a:ext>
            </a:extLst>
          </p:cNvPr>
          <p:cNvPicPr>
            <a:picLocks noChangeAspect="1"/>
          </p:cNvPicPr>
          <p:nvPr/>
        </p:nvPicPr>
        <p:blipFill>
          <a:blip r:embed="rId5"/>
          <a:stretch>
            <a:fillRect/>
          </a:stretch>
        </p:blipFill>
        <p:spPr>
          <a:xfrm>
            <a:off x="3217519" y="3023290"/>
            <a:ext cx="243861" cy="243861"/>
          </a:xfrm>
          <a:prstGeom prst="rect">
            <a:avLst/>
          </a:prstGeom>
        </p:spPr>
      </p:pic>
      <p:pic>
        <p:nvPicPr>
          <p:cNvPr id="7" name="Afbeelding 6">
            <a:extLst>
              <a:ext uri="{FF2B5EF4-FFF2-40B4-BE49-F238E27FC236}">
                <a16:creationId xmlns:a16="http://schemas.microsoft.com/office/drawing/2014/main" id="{AA8C9B3A-3868-489F-9086-59ACEBD37393}"/>
              </a:ext>
            </a:extLst>
          </p:cNvPr>
          <p:cNvPicPr>
            <a:picLocks noChangeAspect="1"/>
          </p:cNvPicPr>
          <p:nvPr/>
        </p:nvPicPr>
        <p:blipFill>
          <a:blip r:embed="rId6"/>
          <a:stretch>
            <a:fillRect/>
          </a:stretch>
        </p:blipFill>
        <p:spPr>
          <a:xfrm>
            <a:off x="1861184" y="2569605"/>
            <a:ext cx="2460616" cy="2451668"/>
          </a:xfrm>
          <a:prstGeom prst="rect">
            <a:avLst/>
          </a:prstGeom>
        </p:spPr>
      </p:pic>
    </p:spTree>
    <p:extLst>
      <p:ext uri="{BB962C8B-B14F-4D97-AF65-F5344CB8AC3E}">
        <p14:creationId xmlns:p14="http://schemas.microsoft.com/office/powerpoint/2010/main" val="122524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BECE3E-9443-465D-9FE9-29680D166AAF}"/>
              </a:ext>
            </a:extLst>
          </p:cNvPr>
          <p:cNvSpPr>
            <a:spLocks noGrp="1"/>
          </p:cNvSpPr>
          <p:nvPr>
            <p:ph type="title"/>
          </p:nvPr>
        </p:nvSpPr>
        <p:spPr/>
        <p:txBody>
          <a:bodyPr/>
          <a:lstStyle/>
          <a:p>
            <a:r>
              <a:rPr lang="nl-BE" dirty="0"/>
              <a:t>Hoe werkt een virus?</a:t>
            </a:r>
          </a:p>
        </p:txBody>
      </p:sp>
      <p:pic>
        <p:nvPicPr>
          <p:cNvPr id="8" name="Tijdelijke aanduiding voor inhoud 7">
            <a:extLst>
              <a:ext uri="{FF2B5EF4-FFF2-40B4-BE49-F238E27FC236}">
                <a16:creationId xmlns:a16="http://schemas.microsoft.com/office/drawing/2014/main" id="{809FE97C-1E84-47A7-8F5E-3E59E5A041B1}"/>
              </a:ext>
            </a:extLst>
          </p:cNvPr>
          <p:cNvPicPr>
            <a:picLocks noGrp="1" noChangeAspect="1"/>
          </p:cNvPicPr>
          <p:nvPr>
            <p:ph idx="1"/>
          </p:nvPr>
        </p:nvPicPr>
        <p:blipFill>
          <a:blip r:embed="rId3"/>
          <a:stretch>
            <a:fillRect/>
          </a:stretch>
        </p:blipFill>
        <p:spPr>
          <a:xfrm>
            <a:off x="34681" y="924151"/>
            <a:ext cx="6141826" cy="6119205"/>
          </a:xfrm>
          <a:prstGeom prst="rect">
            <a:avLst/>
          </a:prstGeom>
        </p:spPr>
      </p:pic>
      <p:pic>
        <p:nvPicPr>
          <p:cNvPr id="9" name="Afbeelding 8">
            <a:extLst>
              <a:ext uri="{FF2B5EF4-FFF2-40B4-BE49-F238E27FC236}">
                <a16:creationId xmlns:a16="http://schemas.microsoft.com/office/drawing/2014/main" id="{B190AEFD-4A91-4FFC-B6CE-3C267E20D022}"/>
              </a:ext>
            </a:extLst>
          </p:cNvPr>
          <p:cNvPicPr>
            <a:picLocks noChangeAspect="1"/>
          </p:cNvPicPr>
          <p:nvPr/>
        </p:nvPicPr>
        <p:blipFill>
          <a:blip r:embed="rId4"/>
          <a:stretch>
            <a:fillRect/>
          </a:stretch>
        </p:blipFill>
        <p:spPr>
          <a:xfrm>
            <a:off x="2246800" y="2266165"/>
            <a:ext cx="1717589" cy="1717589"/>
          </a:xfrm>
          <a:prstGeom prst="rect">
            <a:avLst/>
          </a:prstGeom>
        </p:spPr>
      </p:pic>
      <p:pic>
        <p:nvPicPr>
          <p:cNvPr id="10" name="Afbeelding 9">
            <a:extLst>
              <a:ext uri="{FF2B5EF4-FFF2-40B4-BE49-F238E27FC236}">
                <a16:creationId xmlns:a16="http://schemas.microsoft.com/office/drawing/2014/main" id="{0C533DCF-F5CF-4935-8226-ADE9DE796E6D}"/>
              </a:ext>
            </a:extLst>
          </p:cNvPr>
          <p:cNvPicPr>
            <a:picLocks noChangeAspect="1"/>
          </p:cNvPicPr>
          <p:nvPr/>
        </p:nvPicPr>
        <p:blipFill>
          <a:blip r:embed="rId5"/>
          <a:stretch>
            <a:fillRect/>
          </a:stretch>
        </p:blipFill>
        <p:spPr>
          <a:xfrm>
            <a:off x="3267427" y="2138321"/>
            <a:ext cx="554784" cy="548688"/>
          </a:xfrm>
          <a:prstGeom prst="rect">
            <a:avLst/>
          </a:prstGeom>
        </p:spPr>
      </p:pic>
      <p:pic>
        <p:nvPicPr>
          <p:cNvPr id="11" name="Afbeelding 10">
            <a:extLst>
              <a:ext uri="{FF2B5EF4-FFF2-40B4-BE49-F238E27FC236}">
                <a16:creationId xmlns:a16="http://schemas.microsoft.com/office/drawing/2014/main" id="{AD74EBE1-FAD6-44E6-8472-1F02A528BDCD}"/>
              </a:ext>
            </a:extLst>
          </p:cNvPr>
          <p:cNvPicPr>
            <a:picLocks noChangeAspect="1"/>
          </p:cNvPicPr>
          <p:nvPr/>
        </p:nvPicPr>
        <p:blipFill>
          <a:blip r:embed="rId6"/>
          <a:stretch>
            <a:fillRect/>
          </a:stretch>
        </p:blipFill>
        <p:spPr>
          <a:xfrm>
            <a:off x="3672171" y="3280055"/>
            <a:ext cx="300080" cy="297890"/>
          </a:xfrm>
          <a:prstGeom prst="rect">
            <a:avLst/>
          </a:prstGeom>
        </p:spPr>
      </p:pic>
      <p:pic>
        <p:nvPicPr>
          <p:cNvPr id="13" name="Afbeelding 12">
            <a:extLst>
              <a:ext uri="{FF2B5EF4-FFF2-40B4-BE49-F238E27FC236}">
                <a16:creationId xmlns:a16="http://schemas.microsoft.com/office/drawing/2014/main" id="{614D2F8A-6C64-42DA-8DD2-FD9C7830459C}"/>
              </a:ext>
            </a:extLst>
          </p:cNvPr>
          <p:cNvPicPr>
            <a:picLocks noChangeAspect="1"/>
          </p:cNvPicPr>
          <p:nvPr/>
        </p:nvPicPr>
        <p:blipFill>
          <a:blip r:embed="rId7"/>
          <a:stretch>
            <a:fillRect/>
          </a:stretch>
        </p:blipFill>
        <p:spPr>
          <a:xfrm>
            <a:off x="6893520" y="2351210"/>
            <a:ext cx="3743268" cy="1377815"/>
          </a:xfrm>
          <a:prstGeom prst="rect">
            <a:avLst/>
          </a:prstGeom>
        </p:spPr>
      </p:pic>
    </p:spTree>
    <p:extLst>
      <p:ext uri="{BB962C8B-B14F-4D97-AF65-F5344CB8AC3E}">
        <p14:creationId xmlns:p14="http://schemas.microsoft.com/office/powerpoint/2010/main" val="10187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26 -0.02431 C 0.00221 -0.02616 0.00182 -0.02778 0.00169 -0.02963 C 0.00143 -0.03218 0.00143 -0.03472 0.0013 -0.0375 C 0.00117 -0.03912 0.00091 -0.04097 0.00078 -0.04282 C 0.00065 -0.04537 0.00052 -0.04792 0.00039 -0.05046 C -0.00013 -0.05741 0.00013 -0.05394 -0.00052 -0.05972 C -0.00078 -0.06296 -0.00078 -0.0662 -0.0013 -0.06898 C -0.00156 -0.06991 -0.00169 -0.0706 -0.00182 -0.0713 C -0.003 -0.08032 -0.0013 -0.0713 -0.00313 -0.07755 C -0.00326 -0.07824 -0.00326 -0.07917 -0.00352 -0.07986 C -0.00391 -0.08079 -0.00443 -0.08125 -0.00482 -0.08218 C -0.0056 -0.0838 -0.00625 -0.08681 -0.00742 -0.0875 L -0.00872 -0.08843 C -0.00912 -0.08889 -0.00964 -0.08958 -0.01003 -0.08981 C -0.01081 -0.09051 -0.01237 -0.0912 -0.01302 -0.09144 C -0.01393 -0.0919 -0.01484 -0.09259 -0.01563 -0.09306 C -0.01615 -0.09329 -0.01654 -0.09375 -0.01693 -0.09375 L -0.01953 -0.09444 C -0.02292 -0.09421 -0.0263 -0.09421 -0.02956 -0.09375 C -0.03008 -0.09375 -0.03047 -0.09329 -0.03086 -0.09306 C -0.03542 -0.09074 -0.02904 -0.09444 -0.03516 -0.09074 C -0.03568 -0.09051 -0.03607 -0.09028 -0.03646 -0.08981 C -0.03815 -0.08796 -0.03737 -0.08866 -0.03906 -0.0875 C -0.0418 -0.08449 -0.03893 -0.08796 -0.04219 -0.08287 C -0.04779 -0.07407 -0.04037 -0.08704 -0.04688 -0.07523 C -0.0474 -0.07454 -0.04792 -0.07384 -0.04818 -0.07292 C -0.04948 -0.06944 -0.0487 -0.0713 -0.05078 -0.06759 C -0.05117 -0.06644 -0.0513 -0.06551 -0.05169 -0.06435 C -0.05221 -0.06296 -0.05339 -0.06065 -0.05391 -0.05903 C -0.05404 -0.05833 -0.05404 -0.05741 -0.0543 -0.05671 C -0.05456 -0.05579 -0.05495 -0.05532 -0.05521 -0.0544 C -0.05547 -0.05301 -0.05573 -0.05139 -0.05599 -0.04977 L -0.05651 -0.04745 L -0.0582 -0.03819 C -0.0582 -0.03819 -0.05912 -0.03356 -0.05912 -0.03356 C -0.05938 -0.03287 -0.05964 -0.03194 -0.0599 -0.03125 C -0.06172 -0.02477 -0.05872 -0.03333 -0.0612 -0.02662 C -0.06198 -0.02245 -0.0612 -0.02569 -0.0625 -0.02269 C -0.06289 -0.02199 -0.06302 -0.02106 -0.06341 -0.02037 C -0.06393 -0.01921 -0.06484 -0.01806 -0.06563 -0.01736 C -0.06602 -0.0169 -0.06641 -0.0169 -0.06693 -0.01644 C -0.06745 -0.0169 -0.0681 -0.01713 -0.06862 -0.01736 C -0.06953 -0.01782 -0.07031 -0.01852 -0.07122 -0.01898 C -0.0724 -0.01944 -0.07357 -0.01968 -0.07474 -0.02037 L -0.07734 -0.02199 C -0.07878 -0.02176 -0.08021 -0.02176 -0.08164 -0.0213 C -0.08255 -0.02083 -0.08425 -0.01968 -0.08425 -0.01968 C -0.08737 -0.02037 -0.0862 -0.02037 -0.08763 -0.02037 " pathEditMode="relative" ptsTypes="AAAAAAAAAAAAAAAAAAAAAAAAAAAAAAAAAAAAAAAAAAAAAAAA">
                                      <p:cBhvr>
                                        <p:cTn id="6" dur="3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AD313A68-7395-4887-879A-0CD0C2D49A41}"/>
              </a:ext>
            </a:extLst>
          </p:cNvPr>
          <p:cNvPicPr>
            <a:picLocks noGrp="1" noChangeAspect="1"/>
          </p:cNvPicPr>
          <p:nvPr>
            <p:ph idx="1"/>
          </p:nvPr>
        </p:nvPicPr>
        <p:blipFill>
          <a:blip r:embed="rId3"/>
          <a:stretch>
            <a:fillRect/>
          </a:stretch>
        </p:blipFill>
        <p:spPr>
          <a:xfrm>
            <a:off x="550863" y="1263924"/>
            <a:ext cx="6028613" cy="6001938"/>
          </a:xfrm>
          <a:prstGeom prst="rect">
            <a:avLst/>
          </a:prstGeom>
        </p:spPr>
      </p:pic>
      <p:sp>
        <p:nvSpPr>
          <p:cNvPr id="3" name="Titel 2">
            <a:extLst>
              <a:ext uri="{FF2B5EF4-FFF2-40B4-BE49-F238E27FC236}">
                <a16:creationId xmlns:a16="http://schemas.microsoft.com/office/drawing/2014/main" id="{BEA0FD36-1061-48AD-978B-71B6D0F035D1}"/>
              </a:ext>
            </a:extLst>
          </p:cNvPr>
          <p:cNvSpPr>
            <a:spLocks noGrp="1"/>
          </p:cNvSpPr>
          <p:nvPr>
            <p:ph type="title"/>
          </p:nvPr>
        </p:nvSpPr>
        <p:spPr/>
        <p:txBody>
          <a:bodyPr/>
          <a:lstStyle/>
          <a:p>
            <a:r>
              <a:rPr lang="nl-BE" dirty="0"/>
              <a:t>Hoe werkt een virus?</a:t>
            </a:r>
          </a:p>
        </p:txBody>
      </p:sp>
      <p:pic>
        <p:nvPicPr>
          <p:cNvPr id="5" name="Afbeelding 4">
            <a:extLst>
              <a:ext uri="{FF2B5EF4-FFF2-40B4-BE49-F238E27FC236}">
                <a16:creationId xmlns:a16="http://schemas.microsoft.com/office/drawing/2014/main" id="{9C9C0AD9-229A-4CA3-AAB7-993FDA44A696}"/>
              </a:ext>
            </a:extLst>
          </p:cNvPr>
          <p:cNvPicPr>
            <a:picLocks noChangeAspect="1"/>
          </p:cNvPicPr>
          <p:nvPr/>
        </p:nvPicPr>
        <p:blipFill>
          <a:blip r:embed="rId4"/>
          <a:stretch>
            <a:fillRect/>
          </a:stretch>
        </p:blipFill>
        <p:spPr>
          <a:xfrm>
            <a:off x="2587782" y="2545672"/>
            <a:ext cx="1719221" cy="1719221"/>
          </a:xfrm>
          <a:prstGeom prst="rect">
            <a:avLst/>
          </a:prstGeom>
        </p:spPr>
      </p:pic>
      <p:pic>
        <p:nvPicPr>
          <p:cNvPr id="7" name="Afbeelding 6">
            <a:extLst>
              <a:ext uri="{FF2B5EF4-FFF2-40B4-BE49-F238E27FC236}">
                <a16:creationId xmlns:a16="http://schemas.microsoft.com/office/drawing/2014/main" id="{0A742F3A-9CCF-49BF-A343-066AF1A880EC}"/>
              </a:ext>
            </a:extLst>
          </p:cNvPr>
          <p:cNvPicPr>
            <a:picLocks noChangeAspect="1"/>
          </p:cNvPicPr>
          <p:nvPr/>
        </p:nvPicPr>
        <p:blipFill>
          <a:blip r:embed="rId5"/>
          <a:stretch>
            <a:fillRect/>
          </a:stretch>
        </p:blipFill>
        <p:spPr>
          <a:xfrm flipH="1">
            <a:off x="3471040" y="3034454"/>
            <a:ext cx="394546" cy="394546"/>
          </a:xfrm>
          <a:prstGeom prst="rect">
            <a:avLst/>
          </a:prstGeom>
        </p:spPr>
      </p:pic>
      <p:pic>
        <p:nvPicPr>
          <p:cNvPr id="8" name="Afbeelding 7">
            <a:extLst>
              <a:ext uri="{FF2B5EF4-FFF2-40B4-BE49-F238E27FC236}">
                <a16:creationId xmlns:a16="http://schemas.microsoft.com/office/drawing/2014/main" id="{5E12AC23-FE76-4D72-8D40-5523C106643D}"/>
              </a:ext>
            </a:extLst>
          </p:cNvPr>
          <p:cNvPicPr>
            <a:picLocks noChangeAspect="1"/>
          </p:cNvPicPr>
          <p:nvPr/>
        </p:nvPicPr>
        <p:blipFill>
          <a:blip r:embed="rId6"/>
          <a:stretch>
            <a:fillRect/>
          </a:stretch>
        </p:blipFill>
        <p:spPr>
          <a:xfrm>
            <a:off x="3621725" y="3381184"/>
            <a:ext cx="243861" cy="243861"/>
          </a:xfrm>
          <a:prstGeom prst="rect">
            <a:avLst/>
          </a:prstGeom>
        </p:spPr>
      </p:pic>
      <p:pic>
        <p:nvPicPr>
          <p:cNvPr id="9" name="Afbeelding 8">
            <a:extLst>
              <a:ext uri="{FF2B5EF4-FFF2-40B4-BE49-F238E27FC236}">
                <a16:creationId xmlns:a16="http://schemas.microsoft.com/office/drawing/2014/main" id="{0A742DA3-5889-4C9C-BA87-B37754CCCA2F}"/>
              </a:ext>
            </a:extLst>
          </p:cNvPr>
          <p:cNvPicPr>
            <a:picLocks noChangeAspect="1"/>
          </p:cNvPicPr>
          <p:nvPr/>
        </p:nvPicPr>
        <p:blipFill>
          <a:blip r:embed="rId7"/>
          <a:stretch>
            <a:fillRect/>
          </a:stretch>
        </p:blipFill>
        <p:spPr>
          <a:xfrm>
            <a:off x="4125340" y="2644276"/>
            <a:ext cx="402371" cy="390178"/>
          </a:xfrm>
          <a:prstGeom prst="rect">
            <a:avLst/>
          </a:prstGeom>
        </p:spPr>
      </p:pic>
      <p:pic>
        <p:nvPicPr>
          <p:cNvPr id="10" name="Afbeelding 9">
            <a:extLst>
              <a:ext uri="{FF2B5EF4-FFF2-40B4-BE49-F238E27FC236}">
                <a16:creationId xmlns:a16="http://schemas.microsoft.com/office/drawing/2014/main" id="{9621C935-4FF0-4928-BB22-938AFD7B64F9}"/>
              </a:ext>
            </a:extLst>
          </p:cNvPr>
          <p:cNvPicPr>
            <a:picLocks noChangeAspect="1"/>
          </p:cNvPicPr>
          <p:nvPr/>
        </p:nvPicPr>
        <p:blipFill>
          <a:blip r:embed="rId8"/>
          <a:stretch>
            <a:fillRect/>
          </a:stretch>
        </p:blipFill>
        <p:spPr>
          <a:xfrm rot="19399044" flipH="1">
            <a:off x="4736480" y="3212908"/>
            <a:ext cx="326098" cy="336550"/>
          </a:xfrm>
          <a:prstGeom prst="rect">
            <a:avLst/>
          </a:prstGeom>
        </p:spPr>
      </p:pic>
      <p:pic>
        <p:nvPicPr>
          <p:cNvPr id="12" name="Afbeelding 11">
            <a:extLst>
              <a:ext uri="{FF2B5EF4-FFF2-40B4-BE49-F238E27FC236}">
                <a16:creationId xmlns:a16="http://schemas.microsoft.com/office/drawing/2014/main" id="{E7A38341-6F28-4508-87B4-AF5D74464311}"/>
              </a:ext>
            </a:extLst>
          </p:cNvPr>
          <p:cNvPicPr>
            <a:picLocks noChangeAspect="1"/>
          </p:cNvPicPr>
          <p:nvPr/>
        </p:nvPicPr>
        <p:blipFill>
          <a:blip r:embed="rId8"/>
          <a:stretch>
            <a:fillRect/>
          </a:stretch>
        </p:blipFill>
        <p:spPr>
          <a:xfrm rot="3236424" flipH="1">
            <a:off x="3860558" y="2195837"/>
            <a:ext cx="326098" cy="336550"/>
          </a:xfrm>
          <a:prstGeom prst="rect">
            <a:avLst/>
          </a:prstGeom>
        </p:spPr>
      </p:pic>
      <p:pic>
        <p:nvPicPr>
          <p:cNvPr id="13" name="Afbeelding 12">
            <a:extLst>
              <a:ext uri="{FF2B5EF4-FFF2-40B4-BE49-F238E27FC236}">
                <a16:creationId xmlns:a16="http://schemas.microsoft.com/office/drawing/2014/main" id="{3B593CAC-D606-47F3-9E08-1488647CBABC}"/>
              </a:ext>
            </a:extLst>
          </p:cNvPr>
          <p:cNvPicPr>
            <a:picLocks noChangeAspect="1"/>
          </p:cNvPicPr>
          <p:nvPr/>
        </p:nvPicPr>
        <p:blipFill>
          <a:blip r:embed="rId9"/>
          <a:stretch>
            <a:fillRect/>
          </a:stretch>
        </p:blipFill>
        <p:spPr>
          <a:xfrm>
            <a:off x="3295752" y="2104659"/>
            <a:ext cx="556328" cy="552267"/>
          </a:xfrm>
          <a:prstGeom prst="rect">
            <a:avLst/>
          </a:prstGeom>
        </p:spPr>
      </p:pic>
      <p:pic>
        <p:nvPicPr>
          <p:cNvPr id="14" name="Afbeelding 13">
            <a:extLst>
              <a:ext uri="{FF2B5EF4-FFF2-40B4-BE49-F238E27FC236}">
                <a16:creationId xmlns:a16="http://schemas.microsoft.com/office/drawing/2014/main" id="{76C18108-476C-4C2D-BA9D-559B09429D02}"/>
              </a:ext>
            </a:extLst>
          </p:cNvPr>
          <p:cNvPicPr>
            <a:picLocks noChangeAspect="1"/>
          </p:cNvPicPr>
          <p:nvPr/>
        </p:nvPicPr>
        <p:blipFill>
          <a:blip r:embed="rId8"/>
          <a:stretch>
            <a:fillRect/>
          </a:stretch>
        </p:blipFill>
        <p:spPr>
          <a:xfrm rot="13734568" flipV="1">
            <a:off x="4342002" y="3460993"/>
            <a:ext cx="227726" cy="235025"/>
          </a:xfrm>
          <a:prstGeom prst="rect">
            <a:avLst/>
          </a:prstGeom>
        </p:spPr>
      </p:pic>
      <p:pic>
        <p:nvPicPr>
          <p:cNvPr id="15" name="Afbeelding 14">
            <a:extLst>
              <a:ext uri="{FF2B5EF4-FFF2-40B4-BE49-F238E27FC236}">
                <a16:creationId xmlns:a16="http://schemas.microsoft.com/office/drawing/2014/main" id="{93DA2E71-8A67-438A-B065-E496A5F28ED5}"/>
              </a:ext>
            </a:extLst>
          </p:cNvPr>
          <p:cNvPicPr>
            <a:picLocks noChangeAspect="1"/>
          </p:cNvPicPr>
          <p:nvPr/>
        </p:nvPicPr>
        <p:blipFill>
          <a:blip r:embed="rId9"/>
          <a:stretch>
            <a:fillRect/>
          </a:stretch>
        </p:blipFill>
        <p:spPr>
          <a:xfrm>
            <a:off x="4608747" y="2594974"/>
            <a:ext cx="402371" cy="399434"/>
          </a:xfrm>
          <a:prstGeom prst="rect">
            <a:avLst/>
          </a:prstGeom>
        </p:spPr>
      </p:pic>
      <p:pic>
        <p:nvPicPr>
          <p:cNvPr id="16" name="Afbeelding 15">
            <a:extLst>
              <a:ext uri="{FF2B5EF4-FFF2-40B4-BE49-F238E27FC236}">
                <a16:creationId xmlns:a16="http://schemas.microsoft.com/office/drawing/2014/main" id="{43BEE279-C9E4-4E91-A73D-00367E5FA652}"/>
              </a:ext>
            </a:extLst>
          </p:cNvPr>
          <p:cNvPicPr>
            <a:picLocks noChangeAspect="1"/>
          </p:cNvPicPr>
          <p:nvPr/>
        </p:nvPicPr>
        <p:blipFill>
          <a:blip r:embed="rId10"/>
          <a:stretch>
            <a:fillRect/>
          </a:stretch>
        </p:blipFill>
        <p:spPr>
          <a:xfrm>
            <a:off x="6678528" y="1405224"/>
            <a:ext cx="3261643" cy="1743607"/>
          </a:xfrm>
          <a:prstGeom prst="rect">
            <a:avLst/>
          </a:prstGeom>
        </p:spPr>
      </p:pic>
      <p:sp>
        <p:nvSpPr>
          <p:cNvPr id="17" name="Tekstvak 16">
            <a:extLst>
              <a:ext uri="{FF2B5EF4-FFF2-40B4-BE49-F238E27FC236}">
                <a16:creationId xmlns:a16="http://schemas.microsoft.com/office/drawing/2014/main" id="{E1D7F6BE-60C8-4D00-8898-50FBF2461202}"/>
              </a:ext>
            </a:extLst>
          </p:cNvPr>
          <p:cNvSpPr txBox="1"/>
          <p:nvPr/>
        </p:nvSpPr>
        <p:spPr>
          <a:xfrm>
            <a:off x="5433849" y="4183117"/>
            <a:ext cx="4319752" cy="830997"/>
          </a:xfrm>
          <a:prstGeom prst="rect">
            <a:avLst/>
          </a:prstGeom>
          <a:noFill/>
        </p:spPr>
        <p:txBody>
          <a:bodyPr wrap="square" rtlCol="0">
            <a:spAutoFit/>
          </a:bodyPr>
          <a:lstStyle/>
          <a:p>
            <a:r>
              <a:rPr lang="nl-BE" sz="2400" dirty="0">
                <a:solidFill>
                  <a:srgbClr val="44818E"/>
                </a:solidFill>
                <a:latin typeface="Arial" panose="020B0604020202020204" pitchFamily="34" charset="0"/>
                <a:cs typeface="Arial" panose="020B0604020202020204" pitchFamily="34" charset="0"/>
              </a:rPr>
              <a:t>Dat duurt een </a:t>
            </a:r>
            <a:r>
              <a:rPr lang="nl-BE" sz="2400" b="1" dirty="0">
                <a:solidFill>
                  <a:srgbClr val="44818E"/>
                </a:solidFill>
                <a:latin typeface="Arial" panose="020B0604020202020204" pitchFamily="34" charset="0"/>
                <a:cs typeface="Arial" panose="020B0604020202020204" pitchFamily="34" charset="0"/>
              </a:rPr>
              <a:t>paar dagen</a:t>
            </a:r>
            <a:r>
              <a:rPr lang="nl-BE" sz="2400" dirty="0">
                <a:solidFill>
                  <a:srgbClr val="44818E"/>
                </a:solidFill>
                <a:latin typeface="Arial" panose="020B0604020202020204" pitchFamily="34" charset="0"/>
                <a:cs typeface="Arial" panose="020B0604020202020204" pitchFamily="34" charset="0"/>
              </a:rPr>
              <a:t>. </a:t>
            </a:r>
            <a:br>
              <a:rPr lang="nl-BE" sz="2400" dirty="0">
                <a:solidFill>
                  <a:srgbClr val="44818E"/>
                </a:solidFill>
                <a:latin typeface="Arial" panose="020B0604020202020204" pitchFamily="34" charset="0"/>
                <a:cs typeface="Arial" panose="020B0604020202020204" pitchFamily="34" charset="0"/>
              </a:rPr>
            </a:br>
            <a:r>
              <a:rPr lang="nl-BE" sz="2400" dirty="0">
                <a:solidFill>
                  <a:srgbClr val="44818E"/>
                </a:solidFill>
                <a:latin typeface="Arial" panose="020B0604020202020204" pitchFamily="34" charset="0"/>
                <a:cs typeface="Arial" panose="020B0604020202020204" pitchFamily="34" charset="0"/>
              </a:rPr>
              <a:t>Je kan al goed </a:t>
            </a:r>
            <a:r>
              <a:rPr lang="nl-BE" sz="2400" b="1" dirty="0">
                <a:solidFill>
                  <a:srgbClr val="44818E"/>
                </a:solidFill>
                <a:latin typeface="Arial" panose="020B0604020202020204" pitchFamily="34" charset="0"/>
                <a:cs typeface="Arial" panose="020B0604020202020204" pitchFamily="34" charset="0"/>
              </a:rPr>
              <a:t>ziek</a:t>
            </a:r>
            <a:r>
              <a:rPr lang="nl-BE" sz="2400" dirty="0">
                <a:solidFill>
                  <a:srgbClr val="44818E"/>
                </a:solidFill>
                <a:latin typeface="Arial" panose="020B0604020202020204" pitchFamily="34" charset="0"/>
                <a:cs typeface="Arial" panose="020B0604020202020204" pitchFamily="34" charset="0"/>
              </a:rPr>
              <a:t> zijn.</a:t>
            </a:r>
          </a:p>
        </p:txBody>
      </p:sp>
    </p:spTree>
    <p:extLst>
      <p:ext uri="{BB962C8B-B14F-4D97-AF65-F5344CB8AC3E}">
        <p14:creationId xmlns:p14="http://schemas.microsoft.com/office/powerpoint/2010/main" val="7852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500"/>
                                  </p:stCondLst>
                                  <p:childTnLst>
                                    <p:animMotion origin="layout" path="M -0.00039 0.00046 C -0.0013 -0.00185 -0.00247 -0.00393 -0.00286 -0.00648 C -0.00325 -0.00856 -0.00325 -0.00856 -0.0039 -0.01088 C -0.00416 -0.01157 -0.00442 -0.01204 -0.00455 -0.01273 C -0.00494 -0.01389 -0.00494 -0.01528 -0.00533 -0.01643 C -0.00559 -0.01713 -0.00585 -0.01806 -0.00599 -0.01898 C -0.00612 -0.01944 -0.00625 -0.02014 -0.00638 -0.02083 C -0.00651 -0.02153 -0.00677 -0.02199 -0.00703 -0.02268 L -0.00807 -0.02824 C -0.0082 -0.0287 -0.00833 -0.0294 -0.00846 -0.03009 L -0.00872 -0.0338 C -0.00872 -0.03935 -0.00859 -0.04491 -0.00846 -0.05046 C -0.00833 -0.05417 -0.0082 -0.05347 -0.00781 -0.05602 C -0.00755 -0.05694 -0.00755 -0.05787 -0.00742 -0.05856 C -0.00729 -0.05926 -0.00716 -0.05972 -0.00703 -0.06042 C -0.0069 -0.06134 -0.0069 -0.06227 -0.00677 -0.06296 C -0.00651 -0.06343 -0.00625 -0.06389 -0.00599 -0.06412 C -0.00559 -0.0662 -0.00507 -0.07037 -0.0039 -0.07153 C -0.00273 -0.07315 -0.00325 -0.07245 -0.00221 -0.07338 " pathEditMode="relative" ptsTypes="AAAAAAAAAAAAAAAAAAA">
                                      <p:cBhvr>
                                        <p:cTn id="6" dur="1000" fill="hold"/>
                                        <p:tgtEl>
                                          <p:spTgt spid="10"/>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1.25E-6 2.59259E-6 C -1.25E-6 0.00139 -1.25E-6 0.00278 0.00013 0.0044 C 0.00039 0.00578 0.00091 0.00671 0.0013 0.00833 C 0.00156 0.00879 0.00169 0.00972 0.00182 0.01041 C 0.00208 0.01088 0.00235 0.01157 0.00248 0.01203 C 0.00274 0.01296 0.00287 0.01365 0.003 0.01435 C 0.00391 0.01736 0.00352 0.01504 0.0043 0.01828 C 0.00456 0.0199 0.00456 0.0206 0.00482 0.02222 C 0.00495 0.02338 0.00521 0.0243 0.00534 0.02569 C 0.00547 0.02615 0.0056 0.02662 0.0056 0.02731 C 0.0082 0.03495 0.00456 0.02384 0.00651 0.03078 C 0.00677 0.03194 0.00729 0.0331 0.00768 0.03403 C 0.00794 0.03472 0.00807 0.03518 0.0082 0.03565 C 0.0086 0.03657 0.00886 0.03727 0.00912 0.03796 C 0.01042 0.04213 0.00886 0.03865 0.01055 0.04213 C 0.01068 0.04236 0.01068 0.04305 0.01081 0.04375 C 0.01107 0.04421 0.01146 0.04467 0.01172 0.04537 C 0.01198 0.04606 0.01237 0.04676 0.0125 0.04745 C 0.01302 0.04861 0.01341 0.04977 0.01367 0.05092 C 0.01393 0.05139 0.01406 0.05208 0.01432 0.05254 C 0.01471 0.05324 0.01511 0.05393 0.0155 0.05486 C 0.01563 0.05532 0.01589 0.05602 0.01615 0.05648 C 0.01628 0.0574 0.01667 0.05787 0.01693 0.05879 C 0.01732 0.05972 0.01758 0.06111 0.01797 0.06203 L 0.01888 0.06389 C 0.02044 0.0699 0.01849 0.06227 0.02044 0.06782 C 0.0224 0.07315 0.01979 0.06713 0.02162 0.07176 C 0.02175 0.07222 0.02188 0.07245 0.02214 0.07291 C 0.0224 0.07315 0.0224 0.07384 0.02266 0.07453 C 0.02292 0.07523 0.02331 0.07546 0.02357 0.07615 C 0.0237 0.07662 0.02396 0.07754 0.02422 0.07778 C 0.02435 0.07847 0.02474 0.07916 0.025 0.07963 C 0.02552 0.08032 0.02669 0.08194 0.02669 0.08194 C 0.02735 0.08379 0.02695 0.0831 0.028 0.08426 " pathEditMode="relative" rAng="0" ptsTypes="AAAAAAAAAAAAAAAAAAAAAAAAAAAAAAAAAA">
                                      <p:cBhvr>
                                        <p:cTn id="8" dur="500" fill="hold"/>
                                        <p:tgtEl>
                                          <p:spTgt spid="12"/>
                                        </p:tgtEl>
                                        <p:attrNameLst>
                                          <p:attrName>ppt_x</p:attrName>
                                          <p:attrName>ppt_y</p:attrName>
                                        </p:attrNameLst>
                                      </p:cBhvr>
                                      <p:rCtr x="1393" y="4213"/>
                                    </p:animMotion>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00391 0.01297 C -0.00508 0.01528 -0.00612 0.0176 -0.00743 0.01968 C -0.00808 0.02061 -0.00873 0.0213 -0.00925 0.02223 C -0.00951 0.02269 -0.00964 0.02338 -0.0099 0.02408 C -0.01068 0.02547 -0.01146 0.02709 -0.01237 0.02824 C -0.01276 0.02894 -0.01328 0.0294 -0.01368 0.0301 C -0.01407 0.03079 -0.0142 0.03148 -0.01446 0.03195 C -0.01719 0.03797 -0.01328 0.02824 -0.01693 0.03773 L -0.01758 0.03959 L -0.01823 0.04144 C -0.01914 0.04792 -0.01797 0.04028 -0.01927 0.04561 C -0.01966 0.04676 -0.0198 0.04815 -0.02006 0.04931 C -0.02006 0.05 -0.02019 0.0507 -0.02032 0.05116 C -0.02058 0.05186 -0.02084 0.05232 -0.0211 0.05301 C -0.02136 0.0544 -0.02149 0.05556 -0.02175 0.05672 L -0.0224 0.06065 C -0.02253 0.06111 -0.02253 0.06181 -0.02279 0.0625 L -0.02344 0.06436 C -0.02357 0.06482 -0.02396 0.06783 -0.02422 0.06852 C -0.02461 0.06991 -0.02513 0.07107 -0.02552 0.07223 C -0.02578 0.07292 -0.02591 0.07361 -0.02631 0.07408 C -0.02657 0.07477 -0.02696 0.07523 -0.02735 0.07593 C -0.02839 0.07824 -0.02748 0.07778 -0.02865 0.07778 " pathEditMode="relative" ptsTypes="AAAAAAAAAAAAAAAAAAAAAAA">
                                      <p:cBhvr>
                                        <p:cTn id="13" dur="1000" fill="hold"/>
                                        <p:tgtEl>
                                          <p:spTgt spid="15"/>
                                        </p:tgtEl>
                                        <p:attrNameLst>
                                          <p:attrName>ppt_x</p:attrName>
                                          <p:attrName>ppt_y</p:attrName>
                                        </p:attrNameLst>
                                      </p:cBhvr>
                                    </p:animMotion>
                                  </p:childTnLst>
                                </p:cTn>
                              </p:par>
                            </p:childTnLst>
                          </p:cTn>
                        </p:par>
                        <p:par>
                          <p:cTn id="14" fill="hold">
                            <p:stCondLst>
                              <p:cond delay="2500"/>
                            </p:stCondLst>
                            <p:childTnLst>
                              <p:par>
                                <p:cTn id="15" presetID="1" presetClass="entr" presetSubtype="0" fill="hold" grpId="0" nodeType="afterEffect">
                                  <p:stCondLst>
                                    <p:cond delay="150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254702D-FBED-4A62-998B-3CAE3BE6BE2F}"/>
              </a:ext>
            </a:extLst>
          </p:cNvPr>
          <p:cNvPicPr>
            <a:picLocks noGrp="1" noChangeAspect="1"/>
          </p:cNvPicPr>
          <p:nvPr>
            <p:ph idx="1"/>
          </p:nvPr>
        </p:nvPicPr>
        <p:blipFill>
          <a:blip r:embed="rId3"/>
          <a:stretch>
            <a:fillRect/>
          </a:stretch>
        </p:blipFill>
        <p:spPr>
          <a:xfrm>
            <a:off x="751394" y="1586215"/>
            <a:ext cx="7248772" cy="1286367"/>
          </a:xfrm>
          <a:prstGeom prst="rect">
            <a:avLst/>
          </a:prstGeom>
        </p:spPr>
      </p:pic>
      <p:sp>
        <p:nvSpPr>
          <p:cNvPr id="3" name="Titel 2">
            <a:extLst>
              <a:ext uri="{FF2B5EF4-FFF2-40B4-BE49-F238E27FC236}">
                <a16:creationId xmlns:a16="http://schemas.microsoft.com/office/drawing/2014/main" id="{ECB73D2C-CCB3-4CC3-95D2-11D4F7F3FB67}"/>
              </a:ext>
            </a:extLst>
          </p:cNvPr>
          <p:cNvSpPr>
            <a:spLocks noGrp="1"/>
          </p:cNvSpPr>
          <p:nvPr>
            <p:ph type="title"/>
          </p:nvPr>
        </p:nvSpPr>
        <p:spPr/>
        <p:txBody>
          <a:bodyPr/>
          <a:lstStyle/>
          <a:p>
            <a:r>
              <a:rPr lang="nl-BE" dirty="0"/>
              <a:t>Wat is een vaccin?</a:t>
            </a:r>
          </a:p>
        </p:txBody>
      </p:sp>
      <p:pic>
        <p:nvPicPr>
          <p:cNvPr id="9" name="Afbeelding 8">
            <a:extLst>
              <a:ext uri="{FF2B5EF4-FFF2-40B4-BE49-F238E27FC236}">
                <a16:creationId xmlns:a16="http://schemas.microsoft.com/office/drawing/2014/main" id="{72A826A4-FE8B-4794-B79E-CFB74EDF04C4}"/>
              </a:ext>
            </a:extLst>
          </p:cNvPr>
          <p:cNvPicPr>
            <a:picLocks noChangeAspect="1"/>
          </p:cNvPicPr>
          <p:nvPr/>
        </p:nvPicPr>
        <p:blipFill>
          <a:blip r:embed="rId4"/>
          <a:stretch>
            <a:fillRect/>
          </a:stretch>
        </p:blipFill>
        <p:spPr>
          <a:xfrm>
            <a:off x="550863" y="3429000"/>
            <a:ext cx="8071804" cy="1408298"/>
          </a:xfrm>
          <a:prstGeom prst="rect">
            <a:avLst/>
          </a:prstGeom>
        </p:spPr>
      </p:pic>
    </p:spTree>
    <p:extLst>
      <p:ext uri="{BB962C8B-B14F-4D97-AF65-F5344CB8AC3E}">
        <p14:creationId xmlns:p14="http://schemas.microsoft.com/office/powerpoint/2010/main" val="34554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3804047-D8E8-4623-9288-388F12CC7131}"/>
              </a:ext>
            </a:extLst>
          </p:cNvPr>
          <p:cNvPicPr>
            <a:picLocks noGrp="1" noChangeAspect="1"/>
          </p:cNvPicPr>
          <p:nvPr>
            <p:ph idx="1"/>
          </p:nvPr>
        </p:nvPicPr>
        <p:blipFill>
          <a:blip r:embed="rId3"/>
          <a:stretch>
            <a:fillRect/>
          </a:stretch>
        </p:blipFill>
        <p:spPr>
          <a:xfrm>
            <a:off x="1080746" y="1852118"/>
            <a:ext cx="8187638" cy="1469263"/>
          </a:xfrm>
          <a:prstGeom prst="rect">
            <a:avLst/>
          </a:prstGeom>
        </p:spPr>
      </p:pic>
      <p:sp>
        <p:nvSpPr>
          <p:cNvPr id="3" name="Titel 2">
            <a:extLst>
              <a:ext uri="{FF2B5EF4-FFF2-40B4-BE49-F238E27FC236}">
                <a16:creationId xmlns:a16="http://schemas.microsoft.com/office/drawing/2014/main" id="{8A3EBC3D-45EC-40CB-B56D-44D6BF0C79A2}"/>
              </a:ext>
            </a:extLst>
          </p:cNvPr>
          <p:cNvSpPr>
            <a:spLocks noGrp="1"/>
          </p:cNvSpPr>
          <p:nvPr>
            <p:ph type="title"/>
          </p:nvPr>
        </p:nvSpPr>
        <p:spPr/>
        <p:txBody>
          <a:bodyPr/>
          <a:lstStyle/>
          <a:p>
            <a:r>
              <a:rPr lang="nl-BE" dirty="0"/>
              <a:t>Wat is een vaccin?</a:t>
            </a:r>
          </a:p>
        </p:txBody>
      </p:sp>
      <p:pic>
        <p:nvPicPr>
          <p:cNvPr id="5" name="Afbeelding 4">
            <a:extLst>
              <a:ext uri="{FF2B5EF4-FFF2-40B4-BE49-F238E27FC236}">
                <a16:creationId xmlns:a16="http://schemas.microsoft.com/office/drawing/2014/main" id="{257FF894-C2CB-4EE7-AA2D-EC0C0784C246}"/>
              </a:ext>
            </a:extLst>
          </p:cNvPr>
          <p:cNvPicPr>
            <a:picLocks noChangeAspect="1"/>
          </p:cNvPicPr>
          <p:nvPr/>
        </p:nvPicPr>
        <p:blipFill>
          <a:blip r:embed="rId4"/>
          <a:stretch>
            <a:fillRect/>
          </a:stretch>
        </p:blipFill>
        <p:spPr>
          <a:xfrm>
            <a:off x="1647723" y="3744231"/>
            <a:ext cx="7053683" cy="1828959"/>
          </a:xfrm>
          <a:prstGeom prst="rect">
            <a:avLst/>
          </a:prstGeom>
        </p:spPr>
      </p:pic>
    </p:spTree>
    <p:extLst>
      <p:ext uri="{BB962C8B-B14F-4D97-AF65-F5344CB8AC3E}">
        <p14:creationId xmlns:p14="http://schemas.microsoft.com/office/powerpoint/2010/main" val="268103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BA556AD-42F9-4954-9CB3-50E90642753E}"/>
              </a:ext>
            </a:extLst>
          </p:cNvPr>
          <p:cNvSpPr>
            <a:spLocks noGrp="1"/>
          </p:cNvSpPr>
          <p:nvPr>
            <p:ph idx="1"/>
          </p:nvPr>
        </p:nvSpPr>
        <p:spPr>
          <a:xfrm>
            <a:off x="550863" y="1378856"/>
            <a:ext cx="10802937" cy="5210629"/>
          </a:xfrm>
        </p:spPr>
        <p:txBody>
          <a:bodyPr>
            <a:normAutofit fontScale="62500" lnSpcReduction="20000"/>
          </a:bodyPr>
          <a:lstStyle/>
          <a:p>
            <a:r>
              <a:rPr lang="nl-BE" dirty="0"/>
              <a:t>RNA - vaccin</a:t>
            </a:r>
          </a:p>
          <a:p>
            <a:pPr marL="0" indent="0">
              <a:buNone/>
            </a:pPr>
            <a:r>
              <a:rPr lang="nl-BE" dirty="0"/>
              <a:t>	In de spuit instructies om het oefenmateriaal te maken dat lijkt op het  virus.</a:t>
            </a:r>
          </a:p>
          <a:p>
            <a:pPr marL="0" indent="0">
              <a:buNone/>
            </a:pPr>
            <a:r>
              <a:rPr lang="nl-BE" dirty="0"/>
              <a:t>	Dit zit verpakt in vetdruppeltjes</a:t>
            </a:r>
          </a:p>
          <a:p>
            <a:pPr marL="0" indent="0">
              <a:buNone/>
            </a:pPr>
            <a:r>
              <a:rPr lang="nl-BE" dirty="0"/>
              <a:t>	2 goedgekeurd (Pfizer en </a:t>
            </a:r>
            <a:r>
              <a:rPr lang="nl-BE" dirty="0" err="1"/>
              <a:t>Moderna</a:t>
            </a:r>
            <a:r>
              <a:rPr lang="nl-BE" dirty="0"/>
              <a:t>)</a:t>
            </a:r>
          </a:p>
          <a:p>
            <a:pPr marL="0" indent="0">
              <a:buNone/>
            </a:pPr>
            <a:endParaRPr lang="nl-BE" dirty="0"/>
          </a:p>
          <a:p>
            <a:r>
              <a:rPr lang="nl-BE" dirty="0"/>
              <a:t>Vector – vaccin</a:t>
            </a:r>
          </a:p>
          <a:p>
            <a:pPr marL="0" indent="0">
              <a:buNone/>
            </a:pPr>
            <a:r>
              <a:rPr lang="nl-BE" dirty="0"/>
              <a:t>	De instructies zitten verpakt in een onschuldig virus</a:t>
            </a:r>
          </a:p>
          <a:p>
            <a:pPr marL="0" indent="0">
              <a:buNone/>
            </a:pPr>
            <a:r>
              <a:rPr lang="nl-BE" dirty="0"/>
              <a:t>	1 goedgekeurd (Astra Zenica)</a:t>
            </a:r>
          </a:p>
          <a:p>
            <a:pPr marL="0" indent="0">
              <a:buNone/>
            </a:pPr>
            <a:endParaRPr lang="nl-BE" dirty="0"/>
          </a:p>
          <a:p>
            <a:r>
              <a:rPr lang="nl-BE" dirty="0"/>
              <a:t>Klassiek vaccin</a:t>
            </a:r>
          </a:p>
          <a:p>
            <a:pPr marL="0" indent="0">
              <a:buNone/>
            </a:pPr>
            <a:r>
              <a:rPr lang="nl-BE" dirty="0"/>
              <a:t>	Het </a:t>
            </a:r>
            <a:r>
              <a:rPr lang="nl-BE" dirty="0" err="1"/>
              <a:t>corana</a:t>
            </a:r>
            <a:r>
              <a:rPr lang="nl-BE" dirty="0"/>
              <a:t>-virus zelf </a:t>
            </a:r>
          </a:p>
          <a:p>
            <a:pPr marL="0" indent="0">
              <a:buNone/>
            </a:pPr>
            <a:r>
              <a:rPr lang="nl-BE" dirty="0"/>
              <a:t>	Het virus is dood en in stukjes geknipt</a:t>
            </a:r>
          </a:p>
          <a:p>
            <a:pPr marL="0" indent="0">
              <a:buNone/>
            </a:pPr>
            <a:r>
              <a:rPr lang="nl-BE" dirty="0"/>
              <a:t>	Dit vaccin verwachten we pas in 2022</a:t>
            </a:r>
          </a:p>
          <a:p>
            <a:pPr marL="0" indent="0">
              <a:buNone/>
            </a:pPr>
            <a:endParaRPr lang="nl-BE" dirty="0"/>
          </a:p>
          <a:p>
            <a:pPr marL="0" indent="0">
              <a:buNone/>
            </a:pPr>
            <a:r>
              <a:rPr lang="nl-BE" dirty="0"/>
              <a:t>	</a:t>
            </a:r>
            <a:endParaRPr lang="nl-BE" dirty="0">
              <a:sym typeface="Wingdings" panose="05000000000000000000" pitchFamily="2" charset="2"/>
            </a:endParaRPr>
          </a:p>
          <a:p>
            <a:pPr marL="0" indent="0">
              <a:buNone/>
            </a:pPr>
            <a:r>
              <a:rPr lang="nl-BE" dirty="0">
                <a:sym typeface="Wingdings" panose="05000000000000000000" pitchFamily="2" charset="2"/>
              </a:rPr>
              <a:t>	</a:t>
            </a:r>
            <a:endParaRPr lang="nl-BE" dirty="0"/>
          </a:p>
        </p:txBody>
      </p:sp>
      <p:sp>
        <p:nvSpPr>
          <p:cNvPr id="3" name="Titel 2">
            <a:extLst>
              <a:ext uri="{FF2B5EF4-FFF2-40B4-BE49-F238E27FC236}">
                <a16:creationId xmlns:a16="http://schemas.microsoft.com/office/drawing/2014/main" id="{E2AC5990-EFFA-4DA8-AB07-F77844CE8CCB}"/>
              </a:ext>
            </a:extLst>
          </p:cNvPr>
          <p:cNvSpPr>
            <a:spLocks noGrp="1"/>
          </p:cNvSpPr>
          <p:nvPr>
            <p:ph type="title"/>
          </p:nvPr>
        </p:nvSpPr>
        <p:spPr/>
        <p:txBody>
          <a:bodyPr/>
          <a:lstStyle/>
          <a:p>
            <a:r>
              <a:rPr lang="nl-BE" dirty="0"/>
              <a:t>Corona - vaccinatie</a:t>
            </a:r>
          </a:p>
        </p:txBody>
      </p:sp>
    </p:spTree>
    <p:extLst>
      <p:ext uri="{BB962C8B-B14F-4D97-AF65-F5344CB8AC3E}">
        <p14:creationId xmlns:p14="http://schemas.microsoft.com/office/powerpoint/2010/main" val="1300981467"/>
      </p:ext>
    </p:extLst>
  </p:cSld>
  <p:clrMapOvr>
    <a:masterClrMapping/>
  </p:clrMapOvr>
</p:sld>
</file>

<file path=ppt/theme/theme1.xml><?xml version="1.0" encoding="utf-8"?>
<a:theme xmlns:a="http://schemas.openxmlformats.org/drawingml/2006/main" name="Thema1">
  <a:themeElements>
    <a:clrScheme name="Logo Limburg">
      <a:dk1>
        <a:srgbClr val="46111B"/>
      </a:dk1>
      <a:lt1>
        <a:sysClr val="window" lastClr="FFFFFF"/>
      </a:lt1>
      <a:dk2>
        <a:srgbClr val="8C2437"/>
      </a:dk2>
      <a:lt2>
        <a:srgbClr val="E7E6E6"/>
      </a:lt2>
      <a:accent1>
        <a:srgbClr val="8C2437"/>
      </a:accent1>
      <a:accent2>
        <a:srgbClr val="F37B7C"/>
      </a:accent2>
      <a:accent3>
        <a:srgbClr val="A5A5A5"/>
      </a:accent3>
      <a:accent4>
        <a:srgbClr val="EEBDB2"/>
      </a:accent4>
      <a:accent5>
        <a:srgbClr val="F04C3E"/>
      </a:accent5>
      <a:accent6>
        <a:srgbClr val="F2F2F2"/>
      </a:accent6>
      <a:hlink>
        <a:srgbClr val="8C2437"/>
      </a:hlink>
      <a:folHlink>
        <a:srgbClr val="EEBDB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BE634FB-4983-42E3-9F0D-44D49DEDFA12}" vid="{30E5A96E-9C03-4EC0-99CA-97A91D3853E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LL-PowerPointPresentatie-Thema</Template>
  <TotalTime>340</TotalTime>
  <Words>1334</Words>
  <Application>Microsoft Office PowerPoint</Application>
  <PresentationFormat>Breedbeeld</PresentationFormat>
  <Paragraphs>138</Paragraphs>
  <Slides>18</Slides>
  <Notes>18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&amp;quot</vt:lpstr>
      <vt:lpstr>Arial</vt:lpstr>
      <vt:lpstr>Calibri</vt:lpstr>
      <vt:lpstr>FlandersArtSans-Regular</vt:lpstr>
      <vt:lpstr>Gizmo</vt:lpstr>
      <vt:lpstr>Source Sans Pro</vt:lpstr>
      <vt:lpstr>Thema1</vt:lpstr>
      <vt:lpstr>PowerPoint-presentatie</vt:lpstr>
      <vt:lpstr>Corona-vaccinatie</vt:lpstr>
      <vt:lpstr>Hoe werkt een virus?</vt:lpstr>
      <vt:lpstr>Hoe werkt een virus?</vt:lpstr>
      <vt:lpstr>Hoe werkt een virus?</vt:lpstr>
      <vt:lpstr>Hoe werkt een virus?</vt:lpstr>
      <vt:lpstr>Wat is een vaccin?</vt:lpstr>
      <vt:lpstr>Wat is een vaccin?</vt:lpstr>
      <vt:lpstr>Corona - vaccinatie</vt:lpstr>
      <vt:lpstr>Waarom krijg je een vaccin tegen corona?</vt:lpstr>
      <vt:lpstr>Hoe krijg je het vaccin?</vt:lpstr>
      <vt:lpstr>Je kreeg het vaccin, wat moet je nu doen?</vt:lpstr>
      <vt:lpstr>Je kreeg het vaccin, wat moet je nu doen?</vt:lpstr>
      <vt:lpstr>Je kreeg het vaccin, kan je last krijgen?</vt:lpstr>
      <vt:lpstr>Kan iedereen het vaccin krijgen?</vt:lpstr>
      <vt:lpstr>Hoe weet je wanneer je het vaccin krijgt?</vt:lpstr>
      <vt:lpstr>Waar krijg je het vaccin?</vt:lpstr>
      <vt:lpstr>Hoeveel kost het vaccin?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Francoise Roelandts</dc:creator>
  <cp:lastModifiedBy>Francoise Roelandts</cp:lastModifiedBy>
  <cp:revision>20</cp:revision>
  <dcterms:created xsi:type="dcterms:W3CDTF">2021-02-08T14:13:48Z</dcterms:created>
  <dcterms:modified xsi:type="dcterms:W3CDTF">2021-02-12T07:46:33Z</dcterms:modified>
</cp:coreProperties>
</file>